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693" r:id="rId3"/>
    <p:sldId id="257" r:id="rId4"/>
    <p:sldId id="690" r:id="rId5"/>
    <p:sldId id="689" r:id="rId6"/>
    <p:sldId id="710" r:id="rId7"/>
    <p:sldId id="696" r:id="rId8"/>
    <p:sldId id="258" r:id="rId9"/>
    <p:sldId id="715" r:id="rId10"/>
    <p:sldId id="711" r:id="rId11"/>
    <p:sldId id="264" r:id="rId12"/>
    <p:sldId id="714" r:id="rId13"/>
    <p:sldId id="713" r:id="rId14"/>
    <p:sldId id="697" r:id="rId15"/>
    <p:sldId id="699" r:id="rId16"/>
    <p:sldId id="724" r:id="rId17"/>
    <p:sldId id="700" r:id="rId18"/>
    <p:sldId id="723" r:id="rId19"/>
    <p:sldId id="701" r:id="rId20"/>
    <p:sldId id="712" r:id="rId21"/>
    <p:sldId id="722" r:id="rId22"/>
    <p:sldId id="703" r:id="rId23"/>
    <p:sldId id="718" r:id="rId24"/>
    <p:sldId id="704" r:id="rId25"/>
    <p:sldId id="702" r:id="rId26"/>
    <p:sldId id="271" r:id="rId27"/>
    <p:sldId id="705" r:id="rId28"/>
    <p:sldId id="725" r:id="rId29"/>
    <p:sldId id="709" r:id="rId30"/>
    <p:sldId id="687" r:id="rId31"/>
    <p:sldId id="269" r:id="rId32"/>
    <p:sldId id="275" r:id="rId33"/>
    <p:sldId id="268" r:id="rId34"/>
    <p:sldId id="265" r:id="rId35"/>
    <p:sldId id="266" r:id="rId36"/>
    <p:sldId id="262" r:id="rId37"/>
    <p:sldId id="267" r:id="rId38"/>
    <p:sldId id="686" r:id="rId39"/>
    <p:sldId id="272" r:id="rId40"/>
    <p:sldId id="691" r:id="rId41"/>
    <p:sldId id="685" r:id="rId42"/>
    <p:sldId id="6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F4519-D04E-4DBA-B81D-286FDC4BB92C}">
          <p14:sldIdLst>
            <p14:sldId id="256"/>
            <p14:sldId id="693"/>
          </p14:sldIdLst>
        </p14:section>
        <p14:section name="Background / Rationale" id="{9854598F-48B5-4A46-ACDD-F73752460979}">
          <p14:sldIdLst>
            <p14:sldId id="257"/>
            <p14:sldId id="690"/>
            <p14:sldId id="689"/>
            <p14:sldId id="710"/>
            <p14:sldId id="696"/>
            <p14:sldId id="258"/>
            <p14:sldId id="715"/>
            <p14:sldId id="711"/>
            <p14:sldId id="264"/>
            <p14:sldId id="714"/>
            <p14:sldId id="713"/>
            <p14:sldId id="697"/>
            <p14:sldId id="699"/>
            <p14:sldId id="724"/>
            <p14:sldId id="700"/>
            <p14:sldId id="723"/>
            <p14:sldId id="701"/>
            <p14:sldId id="712"/>
            <p14:sldId id="722"/>
            <p14:sldId id="703"/>
            <p14:sldId id="718"/>
            <p14:sldId id="704"/>
            <p14:sldId id="702"/>
          </p14:sldIdLst>
        </p14:section>
        <p14:section name="Other structured data" id="{269B1E14-C753-0B4B-9F8D-AF731AF2391E}">
          <p14:sldIdLst>
            <p14:sldId id="271"/>
            <p14:sldId id="705"/>
            <p14:sldId id="725"/>
            <p14:sldId id="709"/>
            <p14:sldId id="687"/>
            <p14:sldId id="269"/>
            <p14:sldId id="275"/>
            <p14:sldId id="268"/>
          </p14:sldIdLst>
        </p14:section>
        <p14:section name="Aim 1" id="{232D1E3D-76A7-41A8-9C6B-F8FC8018B518}">
          <p14:sldIdLst>
            <p14:sldId id="265"/>
          </p14:sldIdLst>
        </p14:section>
        <p14:section name="Aim 2" id="{BA30B35C-10B9-40A8-B4B6-3AAD7AB49010}">
          <p14:sldIdLst>
            <p14:sldId id="266"/>
            <p14:sldId id="262"/>
          </p14:sldIdLst>
        </p14:section>
        <p14:section name="Aim 3" id="{34741C22-83A5-449F-8D5F-A4450B70194B}">
          <p14:sldIdLst>
            <p14:sldId id="267"/>
          </p14:sldIdLst>
        </p14:section>
        <p14:section name="Payoff" id="{1F55C997-F418-4827-95A3-5738B27863AE}">
          <p14:sldIdLst>
            <p14:sldId id="686"/>
            <p14:sldId id="272"/>
            <p14:sldId id="691"/>
            <p14:sldId id="685"/>
            <p14:sldId id="6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73878" autoAdjust="0"/>
  </p:normalViewPr>
  <p:slideViewPr>
    <p:cSldViewPr snapToGrid="0">
      <p:cViewPr varScale="1">
        <p:scale>
          <a:sx n="93" d="100"/>
          <a:sy n="93" d="100"/>
        </p:scale>
        <p:origin x="15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3A3E2-706E-5247-B2AB-0E67E2A86AFF}" type="doc">
      <dgm:prSet loTypeId="urn:microsoft.com/office/officeart/2005/8/layout/process2" loCatId="" qsTypeId="urn:microsoft.com/office/officeart/2005/8/quickstyle/simple1" qsCatId="simple" csTypeId="urn:microsoft.com/office/officeart/2005/8/colors/accent1_2" csCatId="accent1" phldr="1"/>
      <dgm:spPr/>
    </dgm:pt>
    <dgm:pt modelId="{FCEA758A-4454-EF47-8E60-ED731452C85A}">
      <dgm:prSet phldrT="[Text]"/>
      <dgm:spPr>
        <a:solidFill>
          <a:schemeClr val="bg1"/>
        </a:solidFill>
        <a:ln>
          <a:solidFill>
            <a:schemeClr val="tx1"/>
          </a:solidFill>
        </a:ln>
      </dgm:spPr>
      <dgm:t>
        <a:bodyPr/>
        <a:lstStyle/>
        <a:p>
          <a:r>
            <a:rPr lang="en-US" dirty="0">
              <a:solidFill>
                <a:schemeClr val="tx1"/>
              </a:solidFill>
            </a:rPr>
            <a:t>Population</a:t>
          </a:r>
        </a:p>
      </dgm:t>
    </dgm:pt>
    <dgm:pt modelId="{2DE92969-AF00-124A-B577-B3FAABE8C46B}" type="parTrans" cxnId="{0184E14A-B8E3-BD45-97AB-FC54546ADCD0}">
      <dgm:prSet/>
      <dgm:spPr/>
      <dgm:t>
        <a:bodyPr/>
        <a:lstStyle/>
        <a:p>
          <a:endParaRPr lang="en-US"/>
        </a:p>
      </dgm:t>
    </dgm:pt>
    <dgm:pt modelId="{3257E968-4B2B-0148-B431-F8DCD170954B}" type="sibTrans" cxnId="{0184E14A-B8E3-BD45-97AB-FC54546ADCD0}">
      <dgm:prSet/>
      <dgm:spPr/>
      <dgm:t>
        <a:bodyPr/>
        <a:lstStyle/>
        <a:p>
          <a:endParaRPr lang="en-US"/>
        </a:p>
      </dgm:t>
    </dgm:pt>
    <dgm:pt modelId="{72FB7F7D-C529-1F44-93D8-5E6ADBCD2C53}">
      <dgm:prSet phldrT="[Text]"/>
      <dgm:spPr>
        <a:solidFill>
          <a:schemeClr val="bg1"/>
        </a:solidFill>
        <a:ln>
          <a:solidFill>
            <a:schemeClr val="tx1"/>
          </a:solidFill>
        </a:ln>
      </dgm:spPr>
      <dgm:t>
        <a:bodyPr/>
        <a:lstStyle/>
        <a:p>
          <a:r>
            <a:rPr lang="en-US" dirty="0">
              <a:solidFill>
                <a:schemeClr val="tx1"/>
              </a:solidFill>
            </a:rPr>
            <a:t>Sample</a:t>
          </a:r>
        </a:p>
      </dgm:t>
    </dgm:pt>
    <dgm:pt modelId="{77995EBC-B703-1B46-B7BF-ADB5D9994673}" type="parTrans" cxnId="{C204EBB9-FC3E-6941-B29B-586404A942D8}">
      <dgm:prSet/>
      <dgm:spPr/>
      <dgm:t>
        <a:bodyPr/>
        <a:lstStyle/>
        <a:p>
          <a:endParaRPr lang="en-US"/>
        </a:p>
      </dgm:t>
    </dgm:pt>
    <dgm:pt modelId="{092E2AC2-8EED-D940-83F0-6CF1B1DB25E7}" type="sibTrans" cxnId="{C204EBB9-FC3E-6941-B29B-586404A942D8}">
      <dgm:prSet/>
      <dgm:spPr/>
      <dgm:t>
        <a:bodyPr/>
        <a:lstStyle/>
        <a:p>
          <a:endParaRPr lang="en-US"/>
        </a:p>
      </dgm:t>
    </dgm:pt>
    <dgm:pt modelId="{5FA5242F-7DB0-BA41-B736-77450A45B640}">
      <dgm:prSet phldrT="[Text]"/>
      <dgm:spPr>
        <a:solidFill>
          <a:schemeClr val="bg1"/>
        </a:solidFill>
        <a:ln>
          <a:solidFill>
            <a:schemeClr val="tx1"/>
          </a:solidFill>
        </a:ln>
      </dgm:spPr>
      <dgm:t>
        <a:bodyPr/>
        <a:lstStyle/>
        <a:p>
          <a:r>
            <a:rPr lang="en-US" dirty="0">
              <a:solidFill>
                <a:schemeClr val="tx1"/>
              </a:solidFill>
            </a:rPr>
            <a:t>Subsample</a:t>
          </a:r>
        </a:p>
      </dgm:t>
    </dgm:pt>
    <dgm:pt modelId="{87EDD586-64E0-EA47-9F56-1D0146B08D93}" type="parTrans" cxnId="{65DE8F72-4A59-F244-A669-F3000FB203FA}">
      <dgm:prSet/>
      <dgm:spPr/>
      <dgm:t>
        <a:bodyPr/>
        <a:lstStyle/>
        <a:p>
          <a:endParaRPr lang="en-US"/>
        </a:p>
      </dgm:t>
    </dgm:pt>
    <dgm:pt modelId="{866C0171-3ECE-6C4F-BD61-CA6E2F0350B7}" type="sibTrans" cxnId="{65DE8F72-4A59-F244-A669-F3000FB203FA}">
      <dgm:prSet/>
      <dgm:spPr/>
      <dgm:t>
        <a:bodyPr/>
        <a:lstStyle/>
        <a:p>
          <a:endParaRPr lang="en-US"/>
        </a:p>
      </dgm:t>
    </dgm:pt>
    <dgm:pt modelId="{2AA74E10-0B31-FE45-B1F6-22FED0421ED2}" type="pres">
      <dgm:prSet presAssocID="{7F13A3E2-706E-5247-B2AB-0E67E2A86AFF}" presName="linearFlow" presStyleCnt="0">
        <dgm:presLayoutVars>
          <dgm:resizeHandles val="exact"/>
        </dgm:presLayoutVars>
      </dgm:prSet>
      <dgm:spPr/>
    </dgm:pt>
    <dgm:pt modelId="{90DFE431-4082-8144-B8DC-5B02FC8DB1A5}" type="pres">
      <dgm:prSet presAssocID="{FCEA758A-4454-EF47-8E60-ED731452C85A}" presName="node" presStyleLbl="node1" presStyleIdx="0" presStyleCnt="3">
        <dgm:presLayoutVars>
          <dgm:bulletEnabled val="1"/>
        </dgm:presLayoutVars>
      </dgm:prSet>
      <dgm:spPr/>
    </dgm:pt>
    <dgm:pt modelId="{96EAD11F-E8FC-4E4C-BB33-702D90F5FBB5}" type="pres">
      <dgm:prSet presAssocID="{3257E968-4B2B-0148-B431-F8DCD170954B}" presName="sibTrans" presStyleLbl="sibTrans2D1" presStyleIdx="0" presStyleCnt="2"/>
      <dgm:spPr/>
    </dgm:pt>
    <dgm:pt modelId="{B7C8A2EF-0638-DC4E-9490-F52F08011945}" type="pres">
      <dgm:prSet presAssocID="{3257E968-4B2B-0148-B431-F8DCD170954B}" presName="connectorText" presStyleLbl="sibTrans2D1" presStyleIdx="0" presStyleCnt="2"/>
      <dgm:spPr/>
    </dgm:pt>
    <dgm:pt modelId="{571772B7-7DCA-6140-9293-80D890EC1D40}" type="pres">
      <dgm:prSet presAssocID="{72FB7F7D-C529-1F44-93D8-5E6ADBCD2C53}" presName="node" presStyleLbl="node1" presStyleIdx="1" presStyleCnt="3">
        <dgm:presLayoutVars>
          <dgm:bulletEnabled val="1"/>
        </dgm:presLayoutVars>
      </dgm:prSet>
      <dgm:spPr/>
    </dgm:pt>
    <dgm:pt modelId="{D64231A2-4C39-234E-8A4F-515BA5881B0C}" type="pres">
      <dgm:prSet presAssocID="{092E2AC2-8EED-D940-83F0-6CF1B1DB25E7}" presName="sibTrans" presStyleLbl="sibTrans2D1" presStyleIdx="1" presStyleCnt="2"/>
      <dgm:spPr/>
    </dgm:pt>
    <dgm:pt modelId="{6EFF9ECC-65FB-C448-8CE9-36D2199A2A11}" type="pres">
      <dgm:prSet presAssocID="{092E2AC2-8EED-D940-83F0-6CF1B1DB25E7}" presName="connectorText" presStyleLbl="sibTrans2D1" presStyleIdx="1" presStyleCnt="2"/>
      <dgm:spPr/>
    </dgm:pt>
    <dgm:pt modelId="{EF9A78EB-34D3-AF49-B236-791BACBA0B1B}" type="pres">
      <dgm:prSet presAssocID="{5FA5242F-7DB0-BA41-B736-77450A45B640}" presName="node" presStyleLbl="node1" presStyleIdx="2" presStyleCnt="3">
        <dgm:presLayoutVars>
          <dgm:bulletEnabled val="1"/>
        </dgm:presLayoutVars>
      </dgm:prSet>
      <dgm:spPr/>
    </dgm:pt>
  </dgm:ptLst>
  <dgm:cxnLst>
    <dgm:cxn modelId="{E5F5720B-AE81-2445-90FA-C2F49E4F8128}" type="presOf" srcId="{092E2AC2-8EED-D940-83F0-6CF1B1DB25E7}" destId="{D64231A2-4C39-234E-8A4F-515BA5881B0C}" srcOrd="0" destOrd="0" presId="urn:microsoft.com/office/officeart/2005/8/layout/process2"/>
    <dgm:cxn modelId="{71DA810B-DE40-674D-B9CB-74E4C984AB3D}" type="presOf" srcId="{7F13A3E2-706E-5247-B2AB-0E67E2A86AFF}" destId="{2AA74E10-0B31-FE45-B1F6-22FED0421ED2}" srcOrd="0" destOrd="0" presId="urn:microsoft.com/office/officeart/2005/8/layout/process2"/>
    <dgm:cxn modelId="{6752E522-61DF-B64A-941C-A66E598F78CA}" type="presOf" srcId="{3257E968-4B2B-0148-B431-F8DCD170954B}" destId="{96EAD11F-E8FC-4E4C-BB33-702D90F5FBB5}" srcOrd="0" destOrd="0" presId="urn:microsoft.com/office/officeart/2005/8/layout/process2"/>
    <dgm:cxn modelId="{BF21BC48-3056-BE4E-9324-21E4E0E58CFD}" type="presOf" srcId="{3257E968-4B2B-0148-B431-F8DCD170954B}" destId="{B7C8A2EF-0638-DC4E-9490-F52F08011945}" srcOrd="1" destOrd="0" presId="urn:microsoft.com/office/officeart/2005/8/layout/process2"/>
    <dgm:cxn modelId="{0184E14A-B8E3-BD45-97AB-FC54546ADCD0}" srcId="{7F13A3E2-706E-5247-B2AB-0E67E2A86AFF}" destId="{FCEA758A-4454-EF47-8E60-ED731452C85A}" srcOrd="0" destOrd="0" parTransId="{2DE92969-AF00-124A-B577-B3FAABE8C46B}" sibTransId="{3257E968-4B2B-0148-B431-F8DCD170954B}"/>
    <dgm:cxn modelId="{D8320050-09FB-E044-A406-220649C29EA2}" type="presOf" srcId="{5FA5242F-7DB0-BA41-B736-77450A45B640}" destId="{EF9A78EB-34D3-AF49-B236-791BACBA0B1B}" srcOrd="0" destOrd="0" presId="urn:microsoft.com/office/officeart/2005/8/layout/process2"/>
    <dgm:cxn modelId="{43E0A460-FAE0-D841-8ED2-943C6CB76E2F}" type="presOf" srcId="{092E2AC2-8EED-D940-83F0-6CF1B1DB25E7}" destId="{6EFF9ECC-65FB-C448-8CE9-36D2199A2A11}" srcOrd="1" destOrd="0" presId="urn:microsoft.com/office/officeart/2005/8/layout/process2"/>
    <dgm:cxn modelId="{265E0D63-DF89-984B-9A5C-1EBA01BD0014}" type="presOf" srcId="{72FB7F7D-C529-1F44-93D8-5E6ADBCD2C53}" destId="{571772B7-7DCA-6140-9293-80D890EC1D40}" srcOrd="0" destOrd="0" presId="urn:microsoft.com/office/officeart/2005/8/layout/process2"/>
    <dgm:cxn modelId="{65DE8F72-4A59-F244-A669-F3000FB203FA}" srcId="{7F13A3E2-706E-5247-B2AB-0E67E2A86AFF}" destId="{5FA5242F-7DB0-BA41-B736-77450A45B640}" srcOrd="2" destOrd="0" parTransId="{87EDD586-64E0-EA47-9F56-1D0146B08D93}" sibTransId="{866C0171-3ECE-6C4F-BD61-CA6E2F0350B7}"/>
    <dgm:cxn modelId="{C204EBB9-FC3E-6941-B29B-586404A942D8}" srcId="{7F13A3E2-706E-5247-B2AB-0E67E2A86AFF}" destId="{72FB7F7D-C529-1F44-93D8-5E6ADBCD2C53}" srcOrd="1" destOrd="0" parTransId="{77995EBC-B703-1B46-B7BF-ADB5D9994673}" sibTransId="{092E2AC2-8EED-D940-83F0-6CF1B1DB25E7}"/>
    <dgm:cxn modelId="{A93995C5-DD2F-514F-95F4-E70E86E6FBC1}" type="presOf" srcId="{FCEA758A-4454-EF47-8E60-ED731452C85A}" destId="{90DFE431-4082-8144-B8DC-5B02FC8DB1A5}" srcOrd="0" destOrd="0" presId="urn:microsoft.com/office/officeart/2005/8/layout/process2"/>
    <dgm:cxn modelId="{B446F5A4-F941-B64C-9CB4-E2826CC32012}" type="presParOf" srcId="{2AA74E10-0B31-FE45-B1F6-22FED0421ED2}" destId="{90DFE431-4082-8144-B8DC-5B02FC8DB1A5}" srcOrd="0" destOrd="0" presId="urn:microsoft.com/office/officeart/2005/8/layout/process2"/>
    <dgm:cxn modelId="{852D68EA-4185-C342-BBDB-168B984F155A}" type="presParOf" srcId="{2AA74E10-0B31-FE45-B1F6-22FED0421ED2}" destId="{96EAD11F-E8FC-4E4C-BB33-702D90F5FBB5}" srcOrd="1" destOrd="0" presId="urn:microsoft.com/office/officeart/2005/8/layout/process2"/>
    <dgm:cxn modelId="{655D4A74-17D8-2F4D-885E-7E384344F77B}" type="presParOf" srcId="{96EAD11F-E8FC-4E4C-BB33-702D90F5FBB5}" destId="{B7C8A2EF-0638-DC4E-9490-F52F08011945}" srcOrd="0" destOrd="0" presId="urn:microsoft.com/office/officeart/2005/8/layout/process2"/>
    <dgm:cxn modelId="{4376DDF6-3B81-AF42-9631-8BB9D23239EB}" type="presParOf" srcId="{2AA74E10-0B31-FE45-B1F6-22FED0421ED2}" destId="{571772B7-7DCA-6140-9293-80D890EC1D40}" srcOrd="2" destOrd="0" presId="urn:microsoft.com/office/officeart/2005/8/layout/process2"/>
    <dgm:cxn modelId="{A2361FF3-B3CF-944D-A761-0ADF671D9BA6}" type="presParOf" srcId="{2AA74E10-0B31-FE45-B1F6-22FED0421ED2}" destId="{D64231A2-4C39-234E-8A4F-515BA5881B0C}" srcOrd="3" destOrd="0" presId="urn:microsoft.com/office/officeart/2005/8/layout/process2"/>
    <dgm:cxn modelId="{F0F2B97B-A147-2E44-94CE-2317A070A53A}" type="presParOf" srcId="{D64231A2-4C39-234E-8A4F-515BA5881B0C}" destId="{6EFF9ECC-65FB-C448-8CE9-36D2199A2A11}" srcOrd="0" destOrd="0" presId="urn:microsoft.com/office/officeart/2005/8/layout/process2"/>
    <dgm:cxn modelId="{AE8A8845-BB41-5F49-AFC4-A340DF0AB531}" type="presParOf" srcId="{2AA74E10-0B31-FE45-B1F6-22FED0421ED2}" destId="{EF9A78EB-34D3-AF49-B236-791BACBA0B1B}" srcOrd="4"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E431-4082-8144-B8DC-5B02FC8DB1A5}">
      <dsp:nvSpPr>
        <dsp:cNvPr id="0" name=""/>
        <dsp:cNvSpPr/>
      </dsp:nvSpPr>
      <dsp:spPr>
        <a:xfrm>
          <a:off x="333133" y="0"/>
          <a:ext cx="1207822" cy="582083"/>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Population</a:t>
          </a:r>
        </a:p>
      </dsp:txBody>
      <dsp:txXfrm>
        <a:off x="350182" y="17049"/>
        <a:ext cx="1173724" cy="547985"/>
      </dsp:txXfrm>
    </dsp:sp>
    <dsp:sp modelId="{96EAD11F-E8FC-4E4C-BB33-702D90F5FBB5}">
      <dsp:nvSpPr>
        <dsp:cNvPr id="0" name=""/>
        <dsp:cNvSpPr/>
      </dsp:nvSpPr>
      <dsp:spPr>
        <a:xfrm rot="5400000">
          <a:off x="827903" y="596635"/>
          <a:ext cx="218281" cy="26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858462" y="618463"/>
        <a:ext cx="157163" cy="152797"/>
      </dsp:txXfrm>
    </dsp:sp>
    <dsp:sp modelId="{571772B7-7DCA-6140-9293-80D890EC1D40}">
      <dsp:nvSpPr>
        <dsp:cNvPr id="0" name=""/>
        <dsp:cNvSpPr/>
      </dsp:nvSpPr>
      <dsp:spPr>
        <a:xfrm>
          <a:off x="333133" y="873124"/>
          <a:ext cx="1207822" cy="582083"/>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Sample</a:t>
          </a:r>
        </a:p>
      </dsp:txBody>
      <dsp:txXfrm>
        <a:off x="350182" y="890173"/>
        <a:ext cx="1173724" cy="547985"/>
      </dsp:txXfrm>
    </dsp:sp>
    <dsp:sp modelId="{D64231A2-4C39-234E-8A4F-515BA5881B0C}">
      <dsp:nvSpPr>
        <dsp:cNvPr id="0" name=""/>
        <dsp:cNvSpPr/>
      </dsp:nvSpPr>
      <dsp:spPr>
        <a:xfrm rot="5400000">
          <a:off x="827903" y="1469759"/>
          <a:ext cx="218281" cy="26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858462" y="1491587"/>
        <a:ext cx="157163" cy="152797"/>
      </dsp:txXfrm>
    </dsp:sp>
    <dsp:sp modelId="{EF9A78EB-34D3-AF49-B236-791BACBA0B1B}">
      <dsp:nvSpPr>
        <dsp:cNvPr id="0" name=""/>
        <dsp:cNvSpPr/>
      </dsp:nvSpPr>
      <dsp:spPr>
        <a:xfrm>
          <a:off x="333133" y="1746249"/>
          <a:ext cx="1207822" cy="582083"/>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Subsample</a:t>
          </a:r>
        </a:p>
      </dsp:txBody>
      <dsp:txXfrm>
        <a:off x="350182" y="1763298"/>
        <a:ext cx="1173724" cy="5479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46D87-5269-47FD-A848-C36507DBE83F}" type="datetimeFigureOut">
              <a:rPr lang="en-US" smtClean="0"/>
              <a:t>6/24/24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5CAE9-DAF4-4D97-913D-E8A4125ADDAD}" type="slidenum">
              <a:rPr lang="en-US" smtClean="0"/>
              <a:t>‹#›</a:t>
            </a:fld>
            <a:endParaRPr lang="en-US"/>
          </a:p>
        </p:txBody>
      </p:sp>
    </p:spTree>
    <p:extLst>
      <p:ext uri="{BB962C8B-B14F-4D97-AF65-F5344CB8AC3E}">
        <p14:creationId xmlns:p14="http://schemas.microsoft.com/office/powerpoint/2010/main" val="287344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bi.nlm.nih.gov/pmc/articles/PMC840401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840401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journals.lww.com/tjem/fulltext/2023/23040/receiver_operating_characteristic_curve_analysis.1.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i.org/10.1016/j.jclinepi.2022.01.02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mcmedicine.biomedcentral.com/articles/10.1186/s12916-019-1466-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bmcmedicine.biomedcentral.com/articles/10.1186/s12916-019-1466-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a:t>
            </a:fld>
            <a:endParaRPr lang="en-US"/>
          </a:p>
        </p:txBody>
      </p:sp>
    </p:spTree>
    <p:extLst>
      <p:ext uri="{BB962C8B-B14F-4D97-AF65-F5344CB8AC3E}">
        <p14:creationId xmlns:p14="http://schemas.microsoft.com/office/powerpoint/2010/main" val="16945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Discuss informed presence.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Patient’s true physiology @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What the clinician suspects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What testing is obtained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What results are stored a &amp; accessible in (local) EHR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What data is submitted, harmonized, and linked in </a:t>
            </a:r>
            <a:r>
              <a:rPr lang="en-US" dirty="0" err="1">
                <a:effectLst/>
                <a:latin typeface="Helvetica Neue" panose="02000503000000020004" pitchFamily="2" charset="0"/>
              </a:rPr>
              <a:t>TriNetX</a:t>
            </a:r>
            <a:r>
              <a:rPr lang="en-US" dirty="0">
                <a:effectLst/>
                <a:latin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Data harmonization: data comes from many institutions, so need to make sure data is getting submitted in an </a:t>
            </a:r>
            <a:r>
              <a:rPr lang="en-US" dirty="0" err="1">
                <a:effectLst/>
                <a:latin typeface="Helvetica Neue" panose="02000503000000020004" pitchFamily="2" charset="0"/>
              </a:rPr>
              <a:t>interoperatble</a:t>
            </a:r>
            <a:r>
              <a:rPr lang="en-US" dirty="0">
                <a:effectLst/>
                <a:latin typeface="Helvetica Neue" panose="02000503000000020004" pitchFamily="2" charset="0"/>
              </a:rPr>
              <a: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Linkage- how do you combine data from </a:t>
            </a:r>
            <a:r>
              <a:rPr lang="en-US" dirty="0" err="1">
                <a:effectLst/>
                <a:latin typeface="Helvetica Neue" panose="02000503000000020004" pitchFamily="2" charset="0"/>
              </a:rPr>
              <a:t>differenct</a:t>
            </a:r>
            <a:r>
              <a:rPr lang="en-US" dirty="0">
                <a:effectLst/>
                <a:latin typeface="Helvetica Neue" panose="02000503000000020004" pitchFamily="2" charset="0"/>
              </a:rPr>
              <a:t> sources and realize that some entries refer to the same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Perhaps go through and give metrics for how much the original data varied from this: https://www-</a:t>
            </a:r>
            <a:r>
              <a:rPr lang="en-US" dirty="0" err="1">
                <a:effectLst/>
                <a:latin typeface="Helvetica Neue" panose="02000503000000020004" pitchFamily="2" charset="0"/>
              </a:rPr>
              <a:t>ncbi</a:t>
            </a:r>
            <a:r>
              <a:rPr lang="en-US" dirty="0">
                <a:effectLst/>
                <a:latin typeface="Helvetica Neue" panose="02000503000000020004" pitchFamily="2" charset="0"/>
              </a:rPr>
              <a:t>-</a:t>
            </a:r>
            <a:r>
              <a:rPr lang="en-US" dirty="0" err="1">
                <a:effectLst/>
                <a:latin typeface="Helvetica Neue" panose="02000503000000020004" pitchFamily="2" charset="0"/>
              </a:rPr>
              <a:t>nlm-nih-gov.ezproxy.lib.utah.edu</a:t>
            </a:r>
            <a:r>
              <a:rPr lang="en-US" dirty="0">
                <a:effectLst/>
                <a:latin typeface="Helvetica Neue" panose="02000503000000020004" pitchFamily="2" charset="0"/>
              </a:rPr>
              <a:t>/</a:t>
            </a:r>
            <a:r>
              <a:rPr lang="en-US" dirty="0" err="1">
                <a:effectLst/>
                <a:latin typeface="Helvetica Neue" panose="02000503000000020004" pitchFamily="2" charset="0"/>
              </a:rPr>
              <a:t>pmc</a:t>
            </a:r>
            <a:r>
              <a:rPr lang="en-US" dirty="0">
                <a:effectLst/>
                <a:latin typeface="Helvetica Neue" panose="02000503000000020004" pitchFamily="2" charset="0"/>
              </a:rPr>
              <a:t>/articles/PMC5051581/ </a:t>
            </a:r>
            <a:r>
              <a:rPr lang="en-US" dirty="0">
                <a:effectLst/>
                <a:latin typeface="Helvetica Neue" panose="02000503000000020004" pitchFamily="2" charset="0"/>
                <a:sym typeface="Wingdings" pitchFamily="2" charset="2"/>
              </a:rPr>
              <a:t>- different categories/metrics of data quality</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BMI: 10-100 - BMI is truncated at 50 to avoid identifying notable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RR: 2-75 --- // </a:t>
            </a:r>
            <a:r>
              <a:rPr lang="en-US" dirty="0" err="1">
                <a:effectLst/>
                <a:latin typeface="Helvetica Neue" panose="02000503000000020004" pitchFamily="2" charset="0"/>
              </a:rPr>
              <a:t>whats</a:t>
            </a:r>
            <a:r>
              <a:rPr lang="en-US" dirty="0">
                <a:effectLst/>
                <a:latin typeface="Helvetica Neue" panose="02000503000000020004" pitchFamily="2" charset="0"/>
              </a:rPr>
              <a:t> going on with respiratory rates below 4?  - do we think these are coding errors or peri-arrest? — seems like they are preferentially in the ventilation procedure code group… perhaps this is an error in how IMV vs spontaneous breaths are coded in the dataset? I think nothing to do here yet. </a:t>
            </a:r>
          </a:p>
          <a:p>
            <a:endParaRPr lang="en-US" dirty="0">
              <a:effectLst/>
              <a:latin typeface="Helvetica Neue" panose="02000503000000020004" pitchFamily="2" charset="0"/>
            </a:endParaRPr>
          </a:p>
          <a:p>
            <a:r>
              <a:rPr lang="en-US" dirty="0">
                <a:effectLst/>
                <a:latin typeface="Helvetica Neue" panose="02000503000000020004" pitchFamily="2" charset="0"/>
              </a:rPr>
              <a:t>Temp(F): 30 - 110</a:t>
            </a:r>
          </a:p>
          <a:p>
            <a:r>
              <a:rPr lang="en-US" dirty="0">
                <a:effectLst/>
                <a:latin typeface="Helvetica Neue" panose="02000503000000020004" pitchFamily="2" charset="0"/>
              </a:rPr>
              <a:t>Sys BP: 30 - 350</a:t>
            </a:r>
          </a:p>
          <a:p>
            <a:r>
              <a:rPr lang="en-US" dirty="0" err="1">
                <a:effectLst/>
                <a:latin typeface="Helvetica Neue" panose="02000503000000020004" pitchFamily="2" charset="0"/>
              </a:rPr>
              <a:t>Dia</a:t>
            </a:r>
            <a:r>
              <a:rPr lang="en-US" dirty="0">
                <a:effectLst/>
                <a:latin typeface="Helvetica Neue" panose="02000503000000020004" pitchFamily="2" charset="0"/>
              </a:rPr>
              <a:t> BP: (15 on revamp) 20 - 250</a:t>
            </a:r>
          </a:p>
          <a:p>
            <a:r>
              <a:rPr lang="en-US" dirty="0">
                <a:effectLst/>
                <a:latin typeface="Helvetica Neue" panose="02000503000000020004" pitchFamily="2" charset="0"/>
              </a:rPr>
              <a:t>SpO2: 50-100</a:t>
            </a:r>
          </a:p>
          <a:p>
            <a:r>
              <a:rPr lang="en-US" dirty="0">
                <a:effectLst/>
                <a:latin typeface="Helvetica Neue" panose="02000503000000020004" pitchFamily="2" charset="0"/>
              </a:rPr>
              <a:t>HR: 15 - 300</a:t>
            </a:r>
          </a:p>
          <a:p>
            <a:endParaRPr lang="en-US" dirty="0"/>
          </a:p>
          <a:p>
            <a:r>
              <a:rPr lang="en-US" dirty="0">
                <a:effectLst/>
                <a:latin typeface="Helvetica Neue" panose="02000503000000020004" pitchFamily="2" charset="0"/>
              </a:rPr>
              <a:t>Temp: outside 70F - 110F;  20c - 43c </a:t>
            </a:r>
          </a:p>
          <a:p>
            <a:r>
              <a:rPr lang="en-US" dirty="0">
                <a:effectLst/>
                <a:latin typeface="Helvetica Neue" panose="02000503000000020004" pitchFamily="2" charset="0"/>
              </a:rPr>
              <a:t>*** If temperature is between 20-43, can be assumed to represent C and converted to Fahrenheit</a:t>
            </a:r>
          </a:p>
          <a:p>
            <a:endParaRPr lang="en-US" dirty="0"/>
          </a:p>
          <a:p>
            <a:endParaRPr lang="en-US" dirty="0"/>
          </a:p>
          <a:p>
            <a:endParaRPr lang="en-US" dirty="0"/>
          </a:p>
          <a:p>
            <a:r>
              <a:rPr lang="en-US" dirty="0"/>
              <a:t>Example methods discussion </a:t>
            </a:r>
            <a:r>
              <a:rPr lang="en-US" dirty="0">
                <a:effectLst/>
                <a:latin typeface="Helvetica Neue" panose="02000503000000020004" pitchFamily="2" charset="0"/>
              </a:rPr>
              <a:t>from supplement here: </a:t>
            </a:r>
            <a:r>
              <a:rPr lang="en-US" dirty="0">
                <a:solidFill>
                  <a:srgbClr val="DCA10D"/>
                </a:solidFill>
                <a:effectLst/>
                <a:latin typeface="Helvetica Neue" panose="02000503000000020004" pitchFamily="2" charset="0"/>
                <a:hlinkClick r:id="rId3"/>
              </a:rPr>
              <a:t>https://www.ncbi.nlm.nih.gov/pmc/articles/PMC8404019/</a:t>
            </a:r>
            <a:r>
              <a:rPr lang="en-US" dirty="0">
                <a:effectLst/>
                <a:latin typeface="Helvetica Neue" panose="02000503000000020004" pitchFamily="2" charset="0"/>
              </a:rPr>
              <a:t>) </a:t>
            </a:r>
            <a:endParaRPr lang="en-US" dirty="0"/>
          </a:p>
          <a:p>
            <a:br>
              <a:rPr lang="en-US" dirty="0">
                <a:effectLst/>
                <a:latin typeface="Helvetica Neue" panose="02000503000000020004" pitchFamily="2" charset="0"/>
              </a:rPr>
            </a:br>
            <a:r>
              <a:rPr lang="en-US" dirty="0">
                <a:effectLst/>
                <a:latin typeface="Helvetica Neue" panose="02000503000000020004" pitchFamily="2" charset="0"/>
              </a:rPr>
              <a:t>“Step I. Data preprocessing</a:t>
            </a:r>
          </a:p>
          <a:p>
            <a:r>
              <a:rPr lang="en-US" dirty="0">
                <a:effectLst/>
                <a:latin typeface="Helvetica Neue" panose="02000503000000020004" pitchFamily="2" charset="0"/>
              </a:rPr>
              <a:t>To ensure data quality and hypothesis of clustering algorithm was satisfied, the following preprocessing steps were performed:</a:t>
            </a:r>
          </a:p>
          <a:p>
            <a:endParaRPr lang="en-US" dirty="0">
              <a:effectLst/>
              <a:latin typeface="Helvetica Neue" panose="02000503000000020004" pitchFamily="2" charset="0"/>
            </a:endParaRPr>
          </a:p>
          <a:p>
            <a:r>
              <a:rPr lang="en-US" dirty="0">
                <a:effectLst/>
                <a:latin typeface="Helvetica Neue" panose="02000503000000020004" pitchFamily="2" charset="0"/>
              </a:rPr>
              <a:t>(1) data cleaning</a:t>
            </a:r>
          </a:p>
          <a:p>
            <a:r>
              <a:rPr lang="en-US" dirty="0">
                <a:effectLst/>
                <a:latin typeface="Helvetica Neue" panose="02000503000000020004" pitchFamily="2" charset="0"/>
              </a:rPr>
              <a:t>Data cleaning was performed on vital monitoring and lab result data to filter out erroneous measurement and correct unsuccessful default data conversion. We examined the statistics and distribution plot of selected clinical variables and FiO2 which were used in calculation of PaO2/FiO2 ratio (P/F ratio). Erroneous measurement such as pH &lt; 6 were removed from the dataset. Additional data conversion was performed on entries where the default data conversion is unsuccessful. For example, bicarbonate measure recorded as “&gt;45” was converted to 45 and age recorded as “&gt;89” was converted to 89. For calculation of P/F ratio, if multiple arterial blood gas test (ABG test) results were recorded at same timestamp with different FiO2 settings, P/F ratio were marked as missing value since we were unable to map PaO2 measurements to corresponding FiO2 ventilator settings. </a:t>
            </a:r>
          </a:p>
          <a:p>
            <a:r>
              <a:rPr lang="en-US" dirty="0">
                <a:effectLst/>
                <a:latin typeface="Helvetica Neue" panose="02000503000000020004" pitchFamily="2" charset="0"/>
              </a:rPr>
              <a:t> </a:t>
            </a:r>
          </a:p>
          <a:p>
            <a:r>
              <a:rPr lang="en-US" dirty="0">
                <a:effectLst/>
                <a:latin typeface="Helvetica Neue" panose="02000503000000020004" pitchFamily="2" charset="0"/>
              </a:rPr>
              <a:t>(2) distribution transformation</a:t>
            </a:r>
          </a:p>
          <a:p>
            <a:r>
              <a:rPr lang="en-US" dirty="0">
                <a:effectLst/>
                <a:latin typeface="Helvetica Neue" panose="02000503000000020004" pitchFamily="2" charset="0"/>
              </a:rPr>
              <a:t>We examined skewness and distribution plot of selected variables and applied log transformation on variables with long trails (e.g. Blood Urea Nitrogen, Creatinine).</a:t>
            </a:r>
          </a:p>
          <a:p>
            <a:r>
              <a:rPr lang="en-US" dirty="0">
                <a:effectLst/>
                <a:latin typeface="Helvetica Neue" panose="02000503000000020004" pitchFamily="2" charset="0"/>
              </a:rPr>
              <a:t> </a:t>
            </a:r>
          </a:p>
          <a:p>
            <a:r>
              <a:rPr lang="en-US" dirty="0">
                <a:effectLst/>
                <a:latin typeface="Helvetica Neue" panose="02000503000000020004" pitchFamily="2" charset="0"/>
              </a:rPr>
              <a:t>(3) extreme value bounding</a:t>
            </a:r>
          </a:p>
          <a:p>
            <a:r>
              <a:rPr lang="en-US" dirty="0">
                <a:effectLst/>
                <a:latin typeface="Helvetica Neue" panose="02000503000000020004" pitchFamily="2" charset="0"/>
              </a:rPr>
              <a:t>Due to clustering algorithms are sensitive to outliers, we bounded all measurements to their 0.02 and 0.98 percentile respectively to eliminate erroneous and extreme values.</a:t>
            </a:r>
          </a:p>
          <a:p>
            <a:r>
              <a:rPr lang="en-US" dirty="0">
                <a:effectLst/>
                <a:latin typeface="Helvetica Neue" panose="02000503000000020004" pitchFamily="2" charset="0"/>
              </a:rPr>
              <a:t> </a:t>
            </a:r>
          </a:p>
          <a:p>
            <a:r>
              <a:rPr lang="en-US" dirty="0">
                <a:effectLst/>
                <a:latin typeface="Helvetica Neue" panose="02000503000000020004" pitchFamily="2" charset="0"/>
              </a:rPr>
              <a:t>(4) normalization</a:t>
            </a:r>
          </a:p>
          <a:p>
            <a:r>
              <a:rPr lang="en-US" dirty="0">
                <a:effectLst/>
                <a:latin typeface="Helvetica Neue" panose="02000503000000020004" pitchFamily="2" charset="0"/>
              </a:rPr>
              <a:t>Normalization was performed for each variable. Categorical variables are encoded by 0 and 1.</a:t>
            </a:r>
          </a:p>
          <a:p>
            <a:r>
              <a:rPr lang="en-US" dirty="0">
                <a:effectLst/>
                <a:latin typeface="Helvetica Neue" panose="02000503000000020004" pitchFamily="2" charset="0"/>
              </a:rPr>
              <a:t> </a:t>
            </a:r>
          </a:p>
          <a:p>
            <a:r>
              <a:rPr lang="en-US" dirty="0">
                <a:effectLst/>
                <a:latin typeface="Helvetica Neue" panose="02000503000000020004" pitchFamily="2" charset="0"/>
              </a:rPr>
              <a:t>(5) removing observations with missing variables</a:t>
            </a:r>
          </a:p>
          <a:p>
            <a:r>
              <a:rPr lang="en-US" dirty="0">
                <a:effectLst/>
                <a:latin typeface="Helvetica Neue" panose="02000503000000020004" pitchFamily="2" charset="0"/>
              </a:rPr>
              <a:t>Large number of missing values indicate high degree of information loss. To ensure observations in </a:t>
            </a:r>
            <a:r>
              <a:rPr lang="en-US" dirty="0" err="1">
                <a:effectLst/>
                <a:latin typeface="Helvetica Neue" panose="02000503000000020004" pitchFamily="2" charset="0"/>
              </a:rPr>
              <a:t>eICU</a:t>
            </a:r>
            <a:r>
              <a:rPr lang="en-US" dirty="0">
                <a:effectLst/>
                <a:latin typeface="Helvetica Neue" panose="02000503000000020004" pitchFamily="2" charset="0"/>
              </a:rPr>
              <a:t> derivation cohort contains adequate information for clustering, all patients with 10 or more missing variables were removed.</a:t>
            </a:r>
          </a:p>
          <a:p>
            <a:r>
              <a:rPr lang="en-US" dirty="0">
                <a:effectLst/>
                <a:latin typeface="Helvetica Neue" panose="02000503000000020004" pitchFamily="2" charset="0"/>
              </a:rPr>
              <a:t> </a:t>
            </a:r>
          </a:p>
          <a:p>
            <a:r>
              <a:rPr lang="en-US" dirty="0">
                <a:effectLst/>
                <a:latin typeface="Helvetica Neue" panose="02000503000000020004" pitchFamily="2" charset="0"/>
              </a:rPr>
              <a:t>(6) missing value imputation</a:t>
            </a:r>
          </a:p>
          <a:p>
            <a:r>
              <a:rPr lang="en-US" dirty="0">
                <a:effectLst/>
                <a:latin typeface="Helvetica Neue" panose="02000503000000020004" pitchFamily="2" charset="0"/>
              </a:rPr>
              <a:t>We observed missing values in </a:t>
            </a:r>
            <a:r>
              <a:rPr lang="en-US" dirty="0" err="1">
                <a:effectLst/>
                <a:latin typeface="Helvetica Neue" panose="02000503000000020004" pitchFamily="2" charset="0"/>
              </a:rPr>
              <a:t>eICU</a:t>
            </a:r>
            <a:r>
              <a:rPr lang="en-US" dirty="0">
                <a:effectLst/>
                <a:latin typeface="Helvetica Neue" panose="02000503000000020004" pitchFamily="2" charset="0"/>
              </a:rPr>
              <a:t> dataset under different variable extraction window.</a:t>
            </a:r>
            <a:r>
              <a:rPr lang="en-US" baseline="30000" dirty="0">
                <a:effectLst/>
                <a:latin typeface="Helvetica Neue" panose="02000503000000020004" pitchFamily="2" charset="0"/>
              </a:rPr>
              <a:t>1</a:t>
            </a:r>
            <a:r>
              <a:rPr lang="en-US" dirty="0">
                <a:effectLst/>
                <a:latin typeface="Helvetica Neue" panose="02000503000000020004" pitchFamily="2" charset="0"/>
              </a:rPr>
              <a:t> Due to clustering algorithm did not accept missing value as input, data imputation is required. We assumed: variables are missing at random (MAR). Multiple imputation by chained equations (MICE) was applied to the dataset and all clinical variables were modeled by linear regression.</a:t>
            </a:r>
            <a:r>
              <a:rPr lang="en-US" baseline="30000" dirty="0">
                <a:effectLst/>
                <a:latin typeface="Helvetica Neue" panose="02000503000000020004" pitchFamily="2" charset="0"/>
              </a:rPr>
              <a:t>2,3</a:t>
            </a:r>
            <a:r>
              <a:rPr lang="en-US" dirty="0">
                <a:effectLst/>
                <a:latin typeface="Helvetica Neue" panose="02000503000000020004" pitchFamily="2" charset="0"/>
              </a:rPr>
              <a:t> MICE generated 10 independent datasets in the imputation procedure. For visualization, the last imputed dataset was selected to generate plots. For modelling, standard clustering was performed on each of the imputed datasets, and their parameters were pooled to obtain the final model.</a:t>
            </a:r>
          </a:p>
          <a:p>
            <a:r>
              <a:rPr lang="en-US" dirty="0">
                <a:effectLst/>
                <a:latin typeface="Helvetica Neue" panose="02000503000000020004" pitchFamily="2" charset="0"/>
              </a:rPr>
              <a:t> </a:t>
            </a:r>
          </a:p>
          <a:p>
            <a:r>
              <a:rPr lang="en-US" dirty="0">
                <a:effectLst/>
                <a:latin typeface="Helvetica Neue" panose="02000503000000020004" pitchFamily="2" charset="0"/>
              </a:rPr>
              <a:t>(7) correlation analysis</a:t>
            </a:r>
          </a:p>
          <a:p>
            <a:r>
              <a:rPr lang="en-US" dirty="0">
                <a:effectLst/>
                <a:latin typeface="Helvetica Neue" panose="02000503000000020004" pitchFamily="2" charset="0"/>
              </a:rPr>
              <a:t>Correlation matrix of selected clinical variables was analyzed.</a:t>
            </a:r>
          </a:p>
          <a:p>
            <a:r>
              <a:rPr lang="en-US" dirty="0">
                <a:effectLst/>
                <a:latin typeface="Helvetica Neue" panose="02000503000000020004" pitchFamily="2" charset="0"/>
              </a:rPr>
              <a:t>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p>
          <a:p>
            <a:r>
              <a:rPr lang="en-US" dirty="0">
                <a:effectLst/>
                <a:latin typeface="Helvetica Neue" panose="02000503000000020004" pitchFamily="2" charset="0"/>
              </a:rPr>
              <a:t>Step II. Understanding the clustering structure</a:t>
            </a:r>
          </a:p>
          <a:p>
            <a:r>
              <a:rPr lang="en-US" dirty="0">
                <a:effectLst/>
                <a:latin typeface="Helvetica Neue" panose="02000503000000020004" pitchFamily="2" charset="0"/>
              </a:rPr>
              <a:t>Data points can group in non-overlapping balls with clear boundaries in between or group in one ball that can be partitioned into multiple subgroup in high dimensional space. To understand the grouping structure of points, we applied a clustering algorithm called ordering points to identify the clustering structure (OPTICS).</a:t>
            </a:r>
            <a:r>
              <a:rPr lang="en-US" baseline="30000" dirty="0">
                <a:effectLst/>
                <a:latin typeface="Helvetica Neue" panose="02000503000000020004" pitchFamily="2" charset="0"/>
              </a:rPr>
              <a:t>4</a:t>
            </a:r>
            <a:r>
              <a:rPr lang="en-US" dirty="0">
                <a:effectLst/>
                <a:latin typeface="Helvetica Neue" panose="02000503000000020004" pitchFamily="2" charset="0"/>
              </a:rPr>
              <a:t> OPTICS is a density-based model which can detect clusters in various densities. A reachability plot was produced with OPTICS, which was used to determine if data points are group in non-overlapping balls. If the reachability plot consists multiple segmented curves with points on the tail of one curve significantly higher than most points on another curve, points in the underlying dataset are likely group in non-overlapping balls. If the reachability plot consists one smooth curve, points in the underlying dataset are likely to group in one ball. The reachability plot for both </a:t>
            </a:r>
            <a:r>
              <a:rPr lang="en-US" dirty="0" err="1">
                <a:effectLst/>
                <a:latin typeface="Helvetica Neue" panose="02000503000000020004" pitchFamily="2" charset="0"/>
              </a:rPr>
              <a:t>eICU</a:t>
            </a:r>
            <a:r>
              <a:rPr lang="en-US" dirty="0">
                <a:effectLst/>
                <a:latin typeface="Helvetica Neue" panose="02000503000000020004" pitchFamily="2" charset="0"/>
              </a:rPr>
              <a:t> derivation and validation cohort were smooth curves, indicating that points were grouped in one ball and that partition clustering model was preferred. </a:t>
            </a:r>
          </a:p>
          <a:p>
            <a:r>
              <a:rPr lang="en-US" dirty="0">
                <a:effectLst/>
                <a:latin typeface="Helvetica Neue" panose="02000503000000020004" pitchFamily="2" charset="0"/>
              </a:rPr>
              <a:t> </a:t>
            </a:r>
          </a:p>
          <a:p>
            <a:r>
              <a:rPr lang="en-US" dirty="0">
                <a:effectLst/>
                <a:latin typeface="Helvetica Neue" panose="02000503000000020004" pitchFamily="2" charset="0"/>
              </a:rPr>
              <a:t>Step III. Clustering </a:t>
            </a:r>
          </a:p>
          <a:p>
            <a:r>
              <a:rPr lang="en-US" dirty="0">
                <a:effectLst/>
                <a:latin typeface="Helvetica Neue" panose="02000503000000020004" pitchFamily="2" charset="0"/>
              </a:rPr>
              <a:t>We used centroid based K-means clustering (K-Means) as the clustering model in this study. To determine the optimal number of cluster k, we examined the Gap statistics and the Gap* statistics. Consensus clustering (CC) is used the cross validation the cluster assignment of K-Means. </a:t>
            </a:r>
          </a:p>
          <a:p>
            <a:r>
              <a:rPr lang="en-US" dirty="0">
                <a:effectLst/>
                <a:latin typeface="Helvetica Neue" panose="02000503000000020004" pitchFamily="2" charset="0"/>
              </a:rPr>
              <a:t> </a:t>
            </a:r>
          </a:p>
          <a:p>
            <a:r>
              <a:rPr lang="en-US" dirty="0">
                <a:effectLst/>
                <a:latin typeface="Helvetica Neue" panose="02000503000000020004" pitchFamily="2" charset="0"/>
              </a:rPr>
              <a:t>To evaluate the clustering result, we considered both theoretical and practical factors including: (1) Goodness of fit (2) Adequate large cluster size (3) Salient difference in clinical characteristics between different phenotypes. Phenotypes were visualized by: (1) t-distributed stochastic neighbor embedding plots (t-SNE)</a:t>
            </a:r>
            <a:r>
              <a:rPr lang="en-US" baseline="30000" dirty="0">
                <a:effectLst/>
                <a:latin typeface="Helvetica Neue" panose="02000503000000020004" pitchFamily="2" charset="0"/>
              </a:rPr>
              <a:t>5</a:t>
            </a:r>
            <a:r>
              <a:rPr lang="en-US" dirty="0">
                <a:effectLst/>
                <a:latin typeface="Helvetica Neue" panose="02000503000000020004" pitchFamily="2" charset="0"/>
              </a:rPr>
              <a:t> (2) Line plot of variables normalized by 3 phenotype population mean (3) Rank plot of variables normalized by 2 phenotype population mean. </a:t>
            </a:r>
          </a:p>
          <a:p>
            <a:r>
              <a:rPr lang="en-US" dirty="0">
                <a:effectLst/>
                <a:latin typeface="Helvetica Neue" panose="02000503000000020004" pitchFamily="2" charset="0"/>
              </a:rPr>
              <a:t> </a:t>
            </a:r>
          </a:p>
          <a:p>
            <a:r>
              <a:rPr lang="en-US" dirty="0">
                <a:effectLst/>
                <a:latin typeface="Helvetica Neue" panose="02000503000000020004" pitchFamily="2" charset="0"/>
              </a:rPr>
              <a:t>The optimal number of cluster k is determined by the Gap statistics and the Gap* statistics. Gap statistic compares the total intra-cluster variation for number of cluster k with their expected values under the null hypothesis that distribution has no obvious cluster and is calculated as log of Intra-cluster sum of the pairwise distances.</a:t>
            </a:r>
            <a:r>
              <a:rPr lang="en-US" baseline="30000" dirty="0">
                <a:effectLst/>
                <a:latin typeface="Helvetica Neue" panose="02000503000000020004" pitchFamily="2" charset="0"/>
              </a:rPr>
              <a:t>6</a:t>
            </a:r>
            <a:r>
              <a:rPr lang="en-US" dirty="0">
                <a:effectLst/>
                <a:latin typeface="Helvetica Neue" panose="02000503000000020004" pitchFamily="2" charset="0"/>
              </a:rPr>
              <a:t> The difference between Gap statistics and Gap* statistics is that Gap* statistics remove the log function.</a:t>
            </a:r>
            <a:r>
              <a:rPr lang="en-US" baseline="30000" dirty="0">
                <a:effectLst/>
                <a:latin typeface="Helvetica Neue" panose="02000503000000020004" pitchFamily="2" charset="0"/>
              </a:rPr>
              <a:t>7</a:t>
            </a:r>
            <a:r>
              <a:rPr lang="en-US" dirty="0">
                <a:effectLst/>
                <a:latin typeface="Helvetica Neue" panose="02000503000000020004" pitchFamily="2" charset="0"/>
              </a:rPr>
              <a:t> In some cases, Gap statistics tend to overestimate the number of clusters but may outperform in the overlapping group cases. In these cases, the optimal number of cluster is determined by the highest Gap statistics value or identifying the first number of cluster k, such that </a:t>
            </a:r>
            <a:r>
              <a:rPr lang="en-US" dirty="0" err="1">
                <a:effectLst/>
                <a:latin typeface="Helvetica Neue" panose="02000503000000020004" pitchFamily="2" charset="0"/>
              </a:rPr>
              <a:t>Gap</a:t>
            </a:r>
            <a:r>
              <a:rPr lang="en-US" baseline="-25000" dirty="0" err="1">
                <a:effectLst/>
                <a:latin typeface="Helvetica Neue" panose="02000503000000020004" pitchFamily="2" charset="0"/>
              </a:rPr>
              <a:t>n</a:t>
            </a:r>
            <a:r>
              <a:rPr lang="en-US" dirty="0">
                <a:effectLst/>
                <a:latin typeface="Helvetica Neue" panose="02000503000000020004" pitchFamily="2" charset="0"/>
              </a:rPr>
              <a:t>(k) ≥ </a:t>
            </a:r>
            <a:r>
              <a:rPr lang="en-US" dirty="0" err="1">
                <a:effectLst/>
                <a:latin typeface="Helvetica Neue" panose="02000503000000020004" pitchFamily="2" charset="0"/>
              </a:rPr>
              <a:t>Gap</a:t>
            </a:r>
            <a:r>
              <a:rPr lang="en-US" baseline="-25000" dirty="0" err="1">
                <a:effectLst/>
                <a:latin typeface="Helvetica Neue" panose="02000503000000020004" pitchFamily="2" charset="0"/>
              </a:rPr>
              <a:t>n</a:t>
            </a:r>
            <a:r>
              <a:rPr lang="en-US" dirty="0">
                <a:effectLst/>
                <a:latin typeface="Helvetica Neue" panose="02000503000000020004" pitchFamily="2" charset="0"/>
              </a:rPr>
              <a:t>(k + 1) − s</a:t>
            </a:r>
            <a:r>
              <a:rPr lang="en-US" baseline="-25000" dirty="0">
                <a:effectLst/>
                <a:latin typeface="Helvetica Neue" panose="02000503000000020004" pitchFamily="2" charset="0"/>
              </a:rPr>
              <a:t>k+1</a:t>
            </a:r>
            <a:r>
              <a:rPr lang="en-US" dirty="0">
                <a:effectLst/>
                <a:latin typeface="Helvetica Neue" panose="02000503000000020004" pitchFamily="2" charset="0"/>
              </a:rPr>
              <a:t>. Both Diff value in Gap statistics plot and Gap* statistics plot suggested that optimal number of clusters is 3.</a:t>
            </a:r>
          </a:p>
          <a:p>
            <a:r>
              <a:rPr lang="en-US" dirty="0">
                <a:effectLst/>
                <a:latin typeface="Helvetica Neue" panose="02000503000000020004" pitchFamily="2" charset="0"/>
              </a:rPr>
              <a:t> </a:t>
            </a:r>
          </a:p>
          <a:p>
            <a:r>
              <a:rPr lang="en-US" dirty="0">
                <a:effectLst/>
                <a:latin typeface="Helvetica Neue" panose="02000503000000020004" pitchFamily="2" charset="0"/>
              </a:rPr>
              <a:t>To cross validate the cluster assigned by K-Means, we applied consensus clustering on same data to compare the difference in cluster assignments and phenotype clinical characteristics. Consensus clustering aims to group points into clusters by evaluating degree of confidence or “consensus” of two points are grouped into one cluster under the uncertainty of repeated subsampling.</a:t>
            </a:r>
            <a:r>
              <a:rPr lang="en-US" baseline="30000" dirty="0">
                <a:effectLst/>
                <a:latin typeface="Helvetica Neue" panose="02000503000000020004" pitchFamily="2" charset="0"/>
              </a:rPr>
              <a:t>8</a:t>
            </a:r>
            <a:r>
              <a:rPr lang="en-US" dirty="0">
                <a:effectLst/>
                <a:latin typeface="Helvetica Neue" panose="02000503000000020004" pitchFamily="2" charset="0"/>
              </a:rPr>
              <a:t> Pairwise consensus value is defined as “the proportion of time in which two point are grouped in the same cluster” and a high consensus value indicates high goodness of fit. We performed consensus clustering under the </a:t>
            </a:r>
            <a:r>
              <a:rPr lang="en-US" dirty="0" err="1">
                <a:effectLst/>
                <a:latin typeface="Helvetica Neue" panose="02000503000000020004" pitchFamily="2" charset="0"/>
              </a:rPr>
              <a:t>ConsensusClusterPlus</a:t>
            </a:r>
            <a:r>
              <a:rPr lang="en-US" dirty="0">
                <a:effectLst/>
                <a:latin typeface="Helvetica Neue" panose="02000503000000020004" pitchFamily="2" charset="0"/>
              </a:rPr>
              <a:t> implementation in R.</a:t>
            </a:r>
            <a:r>
              <a:rPr lang="en-US" baseline="30000" dirty="0">
                <a:effectLst/>
                <a:latin typeface="Helvetica Neue" panose="02000503000000020004" pitchFamily="2" charset="0"/>
              </a:rPr>
              <a:t>9</a:t>
            </a:r>
            <a:r>
              <a:rPr lang="en-US" dirty="0">
                <a:effectLst/>
                <a:latin typeface="Helvetica Neue" panose="02000503000000020004" pitchFamily="2" charset="0"/>
              </a:rPr>
              <a:t> We observe a sharp decline in Delta Area plot of CDF from 3 class to 4 class, indicating optimal number of clusters is likely to be 3. Under cluster number=3, cluster consensus for all cluster was above 0.8 and consensus matrix plot suggested that goodness of fit was high. </a:t>
            </a:r>
          </a:p>
          <a:p>
            <a:r>
              <a:rPr lang="en-US" dirty="0">
                <a:effectLst/>
                <a:latin typeface="Helvetica Neue" panose="02000503000000020004" pitchFamily="2" charset="0"/>
              </a:rPr>
              <a:t> </a:t>
            </a:r>
          </a:p>
          <a:p>
            <a:r>
              <a:rPr lang="en-US" dirty="0">
                <a:effectLst/>
                <a:latin typeface="Helvetica Neue" panose="02000503000000020004" pitchFamily="2" charset="0"/>
              </a:rPr>
              <a:t> </a:t>
            </a:r>
          </a:p>
          <a:p>
            <a:r>
              <a:rPr lang="en-US" dirty="0">
                <a:effectLst/>
                <a:latin typeface="Helvetica Neue" panose="02000503000000020004" pitchFamily="2" charset="0"/>
              </a:rPr>
              <a:t>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p>
          <a:p>
            <a:r>
              <a:rPr lang="en-US" dirty="0">
                <a:effectLst/>
                <a:latin typeface="Helvetica Neue" panose="02000503000000020004" pitchFamily="2" charset="0"/>
              </a:rPr>
              <a:t>To further test the stability and robustness of K-Means model, we evaluated the following factors: (1) changes in clinical characteristics of phenotypes between models trained on </a:t>
            </a:r>
            <a:r>
              <a:rPr lang="en-US" dirty="0" err="1">
                <a:effectLst/>
                <a:latin typeface="Helvetica Neue" panose="02000503000000020004" pitchFamily="2" charset="0"/>
              </a:rPr>
              <a:t>eICU</a:t>
            </a:r>
            <a:r>
              <a:rPr lang="en-US" dirty="0">
                <a:effectLst/>
                <a:latin typeface="Helvetica Neue" panose="02000503000000020004" pitchFamily="2" charset="0"/>
              </a:rPr>
              <a:t> derivation cohort and </a:t>
            </a:r>
            <a:r>
              <a:rPr lang="en-US" dirty="0" err="1">
                <a:effectLst/>
                <a:latin typeface="Helvetica Neue" panose="02000503000000020004" pitchFamily="2" charset="0"/>
              </a:rPr>
              <a:t>eICU</a:t>
            </a:r>
            <a:r>
              <a:rPr lang="en-US" dirty="0">
                <a:effectLst/>
                <a:latin typeface="Helvetica Neue" panose="02000503000000020004" pitchFamily="2" charset="0"/>
              </a:rPr>
              <a:t> validation cohort (2) variance of fitted parameters on multiple imputed datasets by MICE (3) changes in clinical characteristics of each phenotype by altering the clinical variable extraction window from +/-8 hours to +/-12 and +/-24 hours. The clinical characteristics of phenotype generated by K-Means were stable cross all the above tests.</a:t>
            </a:r>
          </a:p>
          <a:p>
            <a:r>
              <a:rPr lang="en-US" dirty="0">
                <a:effectLst/>
                <a:latin typeface="Helvetica Neue" panose="02000503000000020004" pitchFamily="2" charset="0"/>
              </a:rPr>
              <a:t> </a:t>
            </a:r>
          </a:p>
          <a:p>
            <a:r>
              <a:rPr lang="en-US" dirty="0">
                <a:effectLst/>
                <a:latin typeface="Helvetica Neue" panose="02000503000000020004" pitchFamily="2" charset="0"/>
              </a:rPr>
              <a:t>“</a:t>
            </a:r>
          </a:p>
          <a:p>
            <a:endParaRPr lang="en-US" dirty="0"/>
          </a:p>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11</a:t>
            </a:fld>
            <a:endParaRPr lang="en-US"/>
          </a:p>
        </p:txBody>
      </p:sp>
    </p:spTree>
    <p:extLst>
      <p:ext uri="{BB962C8B-B14F-4D97-AF65-F5344CB8AC3E}">
        <p14:creationId xmlns:p14="http://schemas.microsoft.com/office/powerpoint/2010/main" val="95350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given encounter, the institution must have submitted some data (any data) for each requested data elements (labs, diagnoses, etc.). </a:t>
            </a:r>
          </a:p>
          <a:p>
            <a:r>
              <a:rPr lang="en-US" dirty="0"/>
              <a:t>Data validation measures: </a:t>
            </a:r>
          </a:p>
          <a:p>
            <a:pPr lvl="1"/>
            <a:r>
              <a:rPr lang="en-US" dirty="0"/>
              <a:t>Positive controls: if paralytic, expect intubation</a:t>
            </a:r>
          </a:p>
          <a:p>
            <a:pPr lvl="1"/>
            <a:r>
              <a:rPr lang="en-US" dirty="0"/>
              <a:t>Negative controls: &lt;BMI 30 in OHS</a:t>
            </a:r>
          </a:p>
          <a:p>
            <a:pPr lvl="1"/>
            <a:endParaRPr lang="en-US" dirty="0"/>
          </a:p>
          <a:p>
            <a:pPr lvl="1"/>
            <a:r>
              <a:rPr lang="en-US" dirty="0"/>
              <a:t>- See if distribution changed at all with exclusions. </a:t>
            </a:r>
          </a:p>
          <a:p>
            <a:pPr lvl="1"/>
            <a:endParaRPr lang="en-US" dirty="0"/>
          </a:p>
          <a:p>
            <a:pPr lvl="1"/>
            <a:r>
              <a:rPr lang="en-US" dirty="0"/>
              <a:t>External validation***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Data cleaning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Exclusion of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Encounter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Excluding spurious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Assessment of the resulting data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Perhaps go through and give metrics for how much the original data varied from this: https://www-</a:t>
            </a:r>
            <a:r>
              <a:rPr lang="en-US" dirty="0" err="1">
                <a:effectLst/>
                <a:latin typeface="Helvetica Neue" panose="02000503000000020004" pitchFamily="2" charset="0"/>
              </a:rPr>
              <a:t>ncbi</a:t>
            </a:r>
            <a:r>
              <a:rPr lang="en-US" dirty="0">
                <a:effectLst/>
                <a:latin typeface="Helvetica Neue" panose="02000503000000020004" pitchFamily="2" charset="0"/>
              </a:rPr>
              <a:t>-</a:t>
            </a:r>
            <a:r>
              <a:rPr lang="en-US" dirty="0" err="1">
                <a:effectLst/>
                <a:latin typeface="Helvetica Neue" panose="02000503000000020004" pitchFamily="2" charset="0"/>
              </a:rPr>
              <a:t>nlm-nih-gov.ezproxy.lib.utah.edu</a:t>
            </a:r>
            <a:r>
              <a:rPr lang="en-US" dirty="0">
                <a:effectLst/>
                <a:latin typeface="Helvetica Neue" panose="02000503000000020004" pitchFamily="2" charset="0"/>
              </a:rPr>
              <a:t>/</a:t>
            </a:r>
            <a:r>
              <a:rPr lang="en-US" dirty="0" err="1">
                <a:effectLst/>
                <a:latin typeface="Helvetica Neue" panose="02000503000000020004" pitchFamily="2" charset="0"/>
              </a:rPr>
              <a:t>pmc</a:t>
            </a:r>
            <a:r>
              <a:rPr lang="en-US" dirty="0">
                <a:effectLst/>
                <a:latin typeface="Helvetica Neue" panose="02000503000000020004" pitchFamily="2" charset="0"/>
              </a:rPr>
              <a:t>/articles/PMC5051581/ </a:t>
            </a:r>
            <a:r>
              <a:rPr lang="en-US" dirty="0">
                <a:effectLst/>
                <a:latin typeface="Helvetica Neue" panose="02000503000000020004" pitchFamily="2" charset="0"/>
                <a:sym typeface="Wingdings" pitchFamily="2" charset="2"/>
              </a:rPr>
              <a:t>- different categories/metrics of data quality</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r>
              <a:rPr lang="en-US" dirty="0"/>
              <a:t>Is the data quality sufficient? </a:t>
            </a:r>
          </a:p>
          <a:p>
            <a:pPr lvl="1"/>
            <a:r>
              <a:rPr lang="en-US" dirty="0"/>
              <a:t>Restricted analyses to single-encounter data (cross-sectional)</a:t>
            </a:r>
          </a:p>
          <a:p>
            <a:pPr lvl="1"/>
            <a:r>
              <a:rPr lang="en-US" dirty="0"/>
              <a:t>Harmonization (data coming from different centers) </a:t>
            </a:r>
          </a:p>
          <a:p>
            <a:pPr lvl="1"/>
            <a:r>
              <a:rPr lang="en-US" dirty="0"/>
              <a:t>Linkage? (same person identified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BMI: 10-100 - BMI is truncated at 50 to avoid identifying notable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RR: 2-75 --- // </a:t>
            </a:r>
            <a:r>
              <a:rPr lang="en-US" dirty="0" err="1">
                <a:effectLst/>
                <a:latin typeface="Helvetica Neue" panose="02000503000000020004" pitchFamily="2" charset="0"/>
              </a:rPr>
              <a:t>whats</a:t>
            </a:r>
            <a:r>
              <a:rPr lang="en-US" dirty="0">
                <a:effectLst/>
                <a:latin typeface="Helvetica Neue" panose="02000503000000020004" pitchFamily="2" charset="0"/>
              </a:rPr>
              <a:t> going on with respiratory rates below 4?  - do we think these are coding errors or peri-arrest? — seems like they are preferentially in the ventilation procedure code group… perhaps this is an error in how IMV vs spontaneous breaths are coded in the dataset? I think nothing to do here yet. </a:t>
            </a:r>
          </a:p>
          <a:p>
            <a:endParaRPr lang="en-US" dirty="0">
              <a:effectLst/>
              <a:latin typeface="Helvetica Neue" panose="02000503000000020004" pitchFamily="2" charset="0"/>
            </a:endParaRPr>
          </a:p>
          <a:p>
            <a:r>
              <a:rPr lang="en-US" dirty="0">
                <a:effectLst/>
                <a:latin typeface="Helvetica Neue" panose="02000503000000020004" pitchFamily="2" charset="0"/>
              </a:rPr>
              <a:t>Temp(F): 30 - 110</a:t>
            </a:r>
          </a:p>
          <a:p>
            <a:r>
              <a:rPr lang="en-US" dirty="0">
                <a:effectLst/>
                <a:latin typeface="Helvetica Neue" panose="02000503000000020004" pitchFamily="2" charset="0"/>
              </a:rPr>
              <a:t>Sys BP: 30 - 350</a:t>
            </a:r>
          </a:p>
          <a:p>
            <a:r>
              <a:rPr lang="en-US" dirty="0" err="1">
                <a:effectLst/>
                <a:latin typeface="Helvetica Neue" panose="02000503000000020004" pitchFamily="2" charset="0"/>
              </a:rPr>
              <a:t>Dia</a:t>
            </a:r>
            <a:r>
              <a:rPr lang="en-US" dirty="0">
                <a:effectLst/>
                <a:latin typeface="Helvetica Neue" panose="02000503000000020004" pitchFamily="2" charset="0"/>
              </a:rPr>
              <a:t> BP: (15 on revamp) 20 - 250</a:t>
            </a:r>
          </a:p>
          <a:p>
            <a:r>
              <a:rPr lang="en-US" dirty="0">
                <a:effectLst/>
                <a:latin typeface="Helvetica Neue" panose="02000503000000020004" pitchFamily="2" charset="0"/>
              </a:rPr>
              <a:t>SpO2: 50-100</a:t>
            </a:r>
          </a:p>
          <a:p>
            <a:r>
              <a:rPr lang="en-US" dirty="0">
                <a:effectLst/>
                <a:latin typeface="Helvetica Neue" panose="02000503000000020004" pitchFamily="2" charset="0"/>
              </a:rPr>
              <a:t>HR: 15 - 300</a:t>
            </a:r>
          </a:p>
          <a:p>
            <a:endParaRPr lang="en-US" dirty="0"/>
          </a:p>
          <a:p>
            <a:r>
              <a:rPr lang="en-US" dirty="0">
                <a:effectLst/>
                <a:latin typeface="Helvetica Neue" panose="02000503000000020004" pitchFamily="2" charset="0"/>
              </a:rPr>
              <a:t>Temp: outside 70F - 110F;  20c - 43c </a:t>
            </a:r>
          </a:p>
          <a:p>
            <a:r>
              <a:rPr lang="en-US" dirty="0">
                <a:effectLst/>
                <a:latin typeface="Helvetica Neue" panose="02000503000000020004" pitchFamily="2" charset="0"/>
              </a:rPr>
              <a:t>*** If temperature is between 20-43, can be assumed to represent C and converted to Fahrenheit</a:t>
            </a:r>
          </a:p>
          <a:p>
            <a:endParaRPr lang="en-US" dirty="0"/>
          </a:p>
          <a:p>
            <a:endParaRPr lang="en-US" dirty="0"/>
          </a:p>
          <a:p>
            <a:endParaRPr lang="en-US" dirty="0"/>
          </a:p>
          <a:p>
            <a:r>
              <a:rPr lang="en-US" dirty="0"/>
              <a:t>Example methods discussion </a:t>
            </a:r>
            <a:r>
              <a:rPr lang="en-US" dirty="0">
                <a:effectLst/>
                <a:latin typeface="Helvetica Neue" panose="02000503000000020004" pitchFamily="2" charset="0"/>
              </a:rPr>
              <a:t>from supplement here: </a:t>
            </a:r>
            <a:r>
              <a:rPr lang="en-US" dirty="0">
                <a:solidFill>
                  <a:srgbClr val="DCA10D"/>
                </a:solidFill>
                <a:effectLst/>
                <a:latin typeface="Helvetica Neue" panose="02000503000000020004" pitchFamily="2" charset="0"/>
                <a:hlinkClick r:id="rId3"/>
              </a:rPr>
              <a:t>https://www.ncbi.nlm.nih.gov/pmc/articles/PMC8404019/</a:t>
            </a:r>
            <a:r>
              <a:rPr lang="en-US" dirty="0">
                <a:effectLst/>
                <a:latin typeface="Helvetica Neue" panose="02000503000000020004" pitchFamily="2" charset="0"/>
              </a:rPr>
              <a:t>) </a:t>
            </a:r>
            <a:endParaRPr lang="en-US" dirty="0"/>
          </a:p>
          <a:p>
            <a:br>
              <a:rPr lang="en-US" dirty="0">
                <a:effectLst/>
                <a:latin typeface="Helvetica Neue" panose="02000503000000020004" pitchFamily="2" charset="0"/>
              </a:rPr>
            </a:br>
            <a:r>
              <a:rPr lang="en-US" dirty="0">
                <a:effectLst/>
                <a:latin typeface="Helvetica Neue" panose="02000503000000020004" pitchFamily="2" charset="0"/>
              </a:rPr>
              <a:t>“Step I. Data preprocessing</a:t>
            </a:r>
          </a:p>
          <a:p>
            <a:r>
              <a:rPr lang="en-US" dirty="0">
                <a:effectLst/>
                <a:latin typeface="Helvetica Neue" panose="02000503000000020004" pitchFamily="2" charset="0"/>
              </a:rPr>
              <a:t>To ensure data quality and hypothesis of clustering algorithm was satisfied, the following preprocessing steps were performed:</a:t>
            </a:r>
          </a:p>
          <a:p>
            <a:endParaRPr lang="en-US" dirty="0">
              <a:effectLst/>
              <a:latin typeface="Helvetica Neue" panose="02000503000000020004" pitchFamily="2" charset="0"/>
            </a:endParaRPr>
          </a:p>
          <a:p>
            <a:r>
              <a:rPr lang="en-US" dirty="0">
                <a:effectLst/>
                <a:latin typeface="Helvetica Neue" panose="02000503000000020004" pitchFamily="2" charset="0"/>
              </a:rPr>
              <a:t>(1) data cleaning</a:t>
            </a:r>
          </a:p>
          <a:p>
            <a:r>
              <a:rPr lang="en-US" dirty="0">
                <a:effectLst/>
                <a:latin typeface="Helvetica Neue" panose="02000503000000020004" pitchFamily="2" charset="0"/>
              </a:rPr>
              <a:t>Data cleaning was performed on vital monitoring and lab result data to filter out erroneous measurement and correct unsuccessful default data conversion. We examined the statistics and distribution plot of selected clinical variables and FiO2 which were used in calculation of PaO2/FiO2 ratio (P/F ratio). Erroneous measurement such as pH &lt; 6 were removed from the dataset. Additional data conversion was performed on entries where the default data conversion is unsuccessful. For example, bicarbonate measure recorded as “&gt;45” was converted to 45 and age recorded as “&gt;89” was converted to 89. For calculation of P/F ratio, if multiple arterial blood gas test (ABG test) results were recorded at same timestamp with different FiO2 settings, P/F ratio were marked as missing value since we were unable to map PaO2 measurements to corresponding FiO2 ventilator settings. </a:t>
            </a:r>
          </a:p>
          <a:p>
            <a:r>
              <a:rPr lang="en-US" dirty="0">
                <a:effectLst/>
                <a:latin typeface="Helvetica Neue" panose="02000503000000020004" pitchFamily="2" charset="0"/>
              </a:rPr>
              <a:t> </a:t>
            </a:r>
          </a:p>
          <a:p>
            <a:r>
              <a:rPr lang="en-US" dirty="0">
                <a:effectLst/>
                <a:latin typeface="Helvetica Neue" panose="02000503000000020004" pitchFamily="2" charset="0"/>
              </a:rPr>
              <a:t>(2) distribution transformation</a:t>
            </a:r>
          </a:p>
          <a:p>
            <a:r>
              <a:rPr lang="en-US" dirty="0">
                <a:effectLst/>
                <a:latin typeface="Helvetica Neue" panose="02000503000000020004" pitchFamily="2" charset="0"/>
              </a:rPr>
              <a:t>We examined skewness and distribution plot of selected variables and applied log transformation on variables with long trails (e.g. Blood Urea Nitrogen, Creatinine).</a:t>
            </a:r>
          </a:p>
          <a:p>
            <a:r>
              <a:rPr lang="en-US" dirty="0">
                <a:effectLst/>
                <a:latin typeface="Helvetica Neue" panose="02000503000000020004" pitchFamily="2" charset="0"/>
              </a:rPr>
              <a:t> </a:t>
            </a:r>
          </a:p>
          <a:p>
            <a:r>
              <a:rPr lang="en-US" dirty="0">
                <a:effectLst/>
                <a:latin typeface="Helvetica Neue" panose="02000503000000020004" pitchFamily="2" charset="0"/>
              </a:rPr>
              <a:t>(3) extreme value bounding</a:t>
            </a:r>
          </a:p>
          <a:p>
            <a:r>
              <a:rPr lang="en-US" dirty="0">
                <a:effectLst/>
                <a:latin typeface="Helvetica Neue" panose="02000503000000020004" pitchFamily="2" charset="0"/>
              </a:rPr>
              <a:t>Due to clustering algorithms are sensitive to outliers, we bounded all measurements to their 0.02 and 0.98 percentile respectively to eliminate erroneous and extreme values.</a:t>
            </a:r>
          </a:p>
          <a:p>
            <a:r>
              <a:rPr lang="en-US" dirty="0">
                <a:effectLst/>
                <a:latin typeface="Helvetica Neue" panose="02000503000000020004" pitchFamily="2" charset="0"/>
              </a:rPr>
              <a:t> </a:t>
            </a:r>
          </a:p>
          <a:p>
            <a:r>
              <a:rPr lang="en-US" dirty="0">
                <a:effectLst/>
                <a:latin typeface="Helvetica Neue" panose="02000503000000020004" pitchFamily="2" charset="0"/>
              </a:rPr>
              <a:t>(4) normalization</a:t>
            </a:r>
          </a:p>
          <a:p>
            <a:r>
              <a:rPr lang="en-US" dirty="0">
                <a:effectLst/>
                <a:latin typeface="Helvetica Neue" panose="02000503000000020004" pitchFamily="2" charset="0"/>
              </a:rPr>
              <a:t>Normalization was performed for each variable. Categorical variables are encoded by 0 and 1.</a:t>
            </a:r>
          </a:p>
          <a:p>
            <a:r>
              <a:rPr lang="en-US" dirty="0">
                <a:effectLst/>
                <a:latin typeface="Helvetica Neue" panose="02000503000000020004" pitchFamily="2" charset="0"/>
              </a:rPr>
              <a:t> </a:t>
            </a:r>
          </a:p>
          <a:p>
            <a:r>
              <a:rPr lang="en-US" dirty="0">
                <a:effectLst/>
                <a:latin typeface="Helvetica Neue" panose="02000503000000020004" pitchFamily="2" charset="0"/>
              </a:rPr>
              <a:t>(5) removing observations with missing variables</a:t>
            </a:r>
          </a:p>
          <a:p>
            <a:r>
              <a:rPr lang="en-US" dirty="0">
                <a:effectLst/>
                <a:latin typeface="Helvetica Neue" panose="02000503000000020004" pitchFamily="2" charset="0"/>
              </a:rPr>
              <a:t>Large number of missing values indicate high degree of information loss. To ensure observations in </a:t>
            </a:r>
            <a:r>
              <a:rPr lang="en-US" dirty="0" err="1">
                <a:effectLst/>
                <a:latin typeface="Helvetica Neue" panose="02000503000000020004" pitchFamily="2" charset="0"/>
              </a:rPr>
              <a:t>eICU</a:t>
            </a:r>
            <a:r>
              <a:rPr lang="en-US" dirty="0">
                <a:effectLst/>
                <a:latin typeface="Helvetica Neue" panose="02000503000000020004" pitchFamily="2" charset="0"/>
              </a:rPr>
              <a:t> derivation cohort contains adequate information for clustering, all patients with 10 or more missing variables were removed.</a:t>
            </a:r>
          </a:p>
          <a:p>
            <a:r>
              <a:rPr lang="en-US" dirty="0">
                <a:effectLst/>
                <a:latin typeface="Helvetica Neue" panose="02000503000000020004" pitchFamily="2" charset="0"/>
              </a:rPr>
              <a:t> </a:t>
            </a:r>
          </a:p>
          <a:p>
            <a:r>
              <a:rPr lang="en-US" dirty="0">
                <a:effectLst/>
                <a:latin typeface="Helvetica Neue" panose="02000503000000020004" pitchFamily="2" charset="0"/>
              </a:rPr>
              <a:t>(6) missing value imputation</a:t>
            </a:r>
          </a:p>
          <a:p>
            <a:r>
              <a:rPr lang="en-US" dirty="0">
                <a:effectLst/>
                <a:latin typeface="Helvetica Neue" panose="02000503000000020004" pitchFamily="2" charset="0"/>
              </a:rPr>
              <a:t>We observed missing values in </a:t>
            </a:r>
            <a:r>
              <a:rPr lang="en-US" dirty="0" err="1">
                <a:effectLst/>
                <a:latin typeface="Helvetica Neue" panose="02000503000000020004" pitchFamily="2" charset="0"/>
              </a:rPr>
              <a:t>eICU</a:t>
            </a:r>
            <a:r>
              <a:rPr lang="en-US" dirty="0">
                <a:effectLst/>
                <a:latin typeface="Helvetica Neue" panose="02000503000000020004" pitchFamily="2" charset="0"/>
              </a:rPr>
              <a:t> dataset under different variable extraction window.</a:t>
            </a:r>
            <a:r>
              <a:rPr lang="en-US" baseline="30000" dirty="0">
                <a:effectLst/>
                <a:latin typeface="Helvetica Neue" panose="02000503000000020004" pitchFamily="2" charset="0"/>
              </a:rPr>
              <a:t>1</a:t>
            </a:r>
            <a:r>
              <a:rPr lang="en-US" dirty="0">
                <a:effectLst/>
                <a:latin typeface="Helvetica Neue" panose="02000503000000020004" pitchFamily="2" charset="0"/>
              </a:rPr>
              <a:t> Due to clustering algorithm did not accept missing value as input, data imputation is required. We assumed: variables are missing at random (MAR). Multiple imputation by chained equations (MICE) was applied to the dataset and all clinical variables were modeled by linear regression.</a:t>
            </a:r>
            <a:r>
              <a:rPr lang="en-US" baseline="30000" dirty="0">
                <a:effectLst/>
                <a:latin typeface="Helvetica Neue" panose="02000503000000020004" pitchFamily="2" charset="0"/>
              </a:rPr>
              <a:t>2,3</a:t>
            </a:r>
            <a:r>
              <a:rPr lang="en-US" dirty="0">
                <a:effectLst/>
                <a:latin typeface="Helvetica Neue" panose="02000503000000020004" pitchFamily="2" charset="0"/>
              </a:rPr>
              <a:t> MICE generated 10 independent datasets in the imputation procedure. For visualization, the last imputed dataset was selected to generate plots. For modelling, standard clustering was performed on each of the imputed datasets, and their parameters were pooled to obtain the final model.</a:t>
            </a:r>
          </a:p>
          <a:p>
            <a:r>
              <a:rPr lang="en-US" dirty="0">
                <a:effectLst/>
                <a:latin typeface="Helvetica Neue" panose="02000503000000020004" pitchFamily="2" charset="0"/>
              </a:rPr>
              <a:t> </a:t>
            </a:r>
          </a:p>
          <a:p>
            <a:r>
              <a:rPr lang="en-US" dirty="0">
                <a:effectLst/>
                <a:latin typeface="Helvetica Neue" panose="02000503000000020004" pitchFamily="2" charset="0"/>
              </a:rPr>
              <a:t>(7) correlation analysis</a:t>
            </a:r>
          </a:p>
          <a:p>
            <a:r>
              <a:rPr lang="en-US" dirty="0">
                <a:effectLst/>
                <a:latin typeface="Helvetica Neue" panose="02000503000000020004" pitchFamily="2" charset="0"/>
              </a:rPr>
              <a:t>Correlation matrix of selected clinical variables was analyzed.</a:t>
            </a:r>
          </a:p>
          <a:p>
            <a:r>
              <a:rPr lang="en-US" dirty="0">
                <a:effectLst/>
                <a:latin typeface="Helvetica Neue" panose="02000503000000020004" pitchFamily="2" charset="0"/>
              </a:rPr>
              <a:t>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p>
          <a:p>
            <a:r>
              <a:rPr lang="en-US" dirty="0">
                <a:effectLst/>
                <a:latin typeface="Helvetica Neue" panose="02000503000000020004" pitchFamily="2" charset="0"/>
              </a:rPr>
              <a:t>Step II. Understanding the clustering structure</a:t>
            </a:r>
          </a:p>
          <a:p>
            <a:r>
              <a:rPr lang="en-US" dirty="0">
                <a:effectLst/>
                <a:latin typeface="Helvetica Neue" panose="02000503000000020004" pitchFamily="2" charset="0"/>
              </a:rPr>
              <a:t>Data points can group in non-overlapping balls with clear boundaries in between or group in one ball that can be partitioned into multiple subgroup in high dimensional space. To understand the grouping structure of points, we applied a clustering algorithm called ordering points to identify the clustering structure (OPTICS).</a:t>
            </a:r>
            <a:r>
              <a:rPr lang="en-US" baseline="30000" dirty="0">
                <a:effectLst/>
                <a:latin typeface="Helvetica Neue" panose="02000503000000020004" pitchFamily="2" charset="0"/>
              </a:rPr>
              <a:t>4</a:t>
            </a:r>
            <a:r>
              <a:rPr lang="en-US" dirty="0">
                <a:effectLst/>
                <a:latin typeface="Helvetica Neue" panose="02000503000000020004" pitchFamily="2" charset="0"/>
              </a:rPr>
              <a:t> OPTICS is a density-based model which can detect clusters in various densities. A reachability plot was produced with OPTICS, which was used to determine if data points are group in non-overlapping balls. If the reachability plot consists multiple segmented curves with points on the tail of one curve significantly higher than most points on another curve, points in the underlying dataset are likely group in non-overlapping balls. If the reachability plot consists one smooth curve, points in the underlying dataset are likely to group in one ball. The reachability plot for both </a:t>
            </a:r>
            <a:r>
              <a:rPr lang="en-US" dirty="0" err="1">
                <a:effectLst/>
                <a:latin typeface="Helvetica Neue" panose="02000503000000020004" pitchFamily="2" charset="0"/>
              </a:rPr>
              <a:t>eICU</a:t>
            </a:r>
            <a:r>
              <a:rPr lang="en-US" dirty="0">
                <a:effectLst/>
                <a:latin typeface="Helvetica Neue" panose="02000503000000020004" pitchFamily="2" charset="0"/>
              </a:rPr>
              <a:t> derivation and validation cohort were smooth curves, indicating that points were grouped in one ball and that partition clustering model was preferred. </a:t>
            </a:r>
          </a:p>
          <a:p>
            <a:r>
              <a:rPr lang="en-US" dirty="0">
                <a:effectLst/>
                <a:latin typeface="Helvetica Neue" panose="02000503000000020004" pitchFamily="2" charset="0"/>
              </a:rPr>
              <a:t> </a:t>
            </a:r>
          </a:p>
          <a:p>
            <a:r>
              <a:rPr lang="en-US" dirty="0">
                <a:effectLst/>
                <a:latin typeface="Helvetica Neue" panose="02000503000000020004" pitchFamily="2" charset="0"/>
              </a:rPr>
              <a:t>Step III. Clustering </a:t>
            </a:r>
          </a:p>
          <a:p>
            <a:r>
              <a:rPr lang="en-US" dirty="0">
                <a:effectLst/>
                <a:latin typeface="Helvetica Neue" panose="02000503000000020004" pitchFamily="2" charset="0"/>
              </a:rPr>
              <a:t>We used centroid based K-means clustering (K-Means) as the clustering model in this study. To determine the optimal number of cluster k, we examined the Gap statistics and the Gap* statistics. Consensus clustering (CC) is used the cross validation the cluster assignment of K-Means. </a:t>
            </a:r>
          </a:p>
          <a:p>
            <a:r>
              <a:rPr lang="en-US" dirty="0">
                <a:effectLst/>
                <a:latin typeface="Helvetica Neue" panose="02000503000000020004" pitchFamily="2" charset="0"/>
              </a:rPr>
              <a:t> </a:t>
            </a:r>
          </a:p>
          <a:p>
            <a:r>
              <a:rPr lang="en-US" dirty="0">
                <a:effectLst/>
                <a:latin typeface="Helvetica Neue" panose="02000503000000020004" pitchFamily="2" charset="0"/>
              </a:rPr>
              <a:t>To evaluate the clustering result, we considered both theoretical and practical factors including: (1) Goodness of fit (2) Adequate large cluster size (3) Salient difference in clinical characteristics between different phenotypes. Phenotypes were visualized by: (1) t-distributed stochastic neighbor embedding plots (t-SNE)</a:t>
            </a:r>
            <a:r>
              <a:rPr lang="en-US" baseline="30000" dirty="0">
                <a:effectLst/>
                <a:latin typeface="Helvetica Neue" panose="02000503000000020004" pitchFamily="2" charset="0"/>
              </a:rPr>
              <a:t>5</a:t>
            </a:r>
            <a:r>
              <a:rPr lang="en-US" dirty="0">
                <a:effectLst/>
                <a:latin typeface="Helvetica Neue" panose="02000503000000020004" pitchFamily="2" charset="0"/>
              </a:rPr>
              <a:t> (2) Line plot of variables normalized by 3 phenotype population mean (3) Rank plot of variables normalized by 2 phenotype population mean. </a:t>
            </a:r>
          </a:p>
          <a:p>
            <a:r>
              <a:rPr lang="en-US" dirty="0">
                <a:effectLst/>
                <a:latin typeface="Helvetica Neue" panose="02000503000000020004" pitchFamily="2" charset="0"/>
              </a:rPr>
              <a:t> </a:t>
            </a:r>
          </a:p>
          <a:p>
            <a:r>
              <a:rPr lang="en-US" dirty="0">
                <a:effectLst/>
                <a:latin typeface="Helvetica Neue" panose="02000503000000020004" pitchFamily="2" charset="0"/>
              </a:rPr>
              <a:t>The optimal number of cluster k is determined by the Gap statistics and the Gap* statistics. Gap statistic compares the total intra-cluster variation for number of cluster k with their expected values under the null hypothesis that distribution has no obvious cluster and is calculated as log of Intra-cluster sum of the pairwise distances.</a:t>
            </a:r>
            <a:r>
              <a:rPr lang="en-US" baseline="30000" dirty="0">
                <a:effectLst/>
                <a:latin typeface="Helvetica Neue" panose="02000503000000020004" pitchFamily="2" charset="0"/>
              </a:rPr>
              <a:t>6</a:t>
            </a:r>
            <a:r>
              <a:rPr lang="en-US" dirty="0">
                <a:effectLst/>
                <a:latin typeface="Helvetica Neue" panose="02000503000000020004" pitchFamily="2" charset="0"/>
              </a:rPr>
              <a:t> The difference between Gap statistics and Gap* statistics is that Gap* statistics remove the log function.</a:t>
            </a:r>
            <a:r>
              <a:rPr lang="en-US" baseline="30000" dirty="0">
                <a:effectLst/>
                <a:latin typeface="Helvetica Neue" panose="02000503000000020004" pitchFamily="2" charset="0"/>
              </a:rPr>
              <a:t>7</a:t>
            </a:r>
            <a:r>
              <a:rPr lang="en-US" dirty="0">
                <a:effectLst/>
                <a:latin typeface="Helvetica Neue" panose="02000503000000020004" pitchFamily="2" charset="0"/>
              </a:rPr>
              <a:t> In some cases, Gap statistics tend to overestimate the number of clusters but may outperform in the overlapping group cases. In these cases, the optimal number of cluster is determined by the highest Gap statistics value or identifying the first number of cluster k, such that </a:t>
            </a:r>
            <a:r>
              <a:rPr lang="en-US" dirty="0" err="1">
                <a:effectLst/>
                <a:latin typeface="Helvetica Neue" panose="02000503000000020004" pitchFamily="2" charset="0"/>
              </a:rPr>
              <a:t>Gap</a:t>
            </a:r>
            <a:r>
              <a:rPr lang="en-US" baseline="-25000" dirty="0" err="1">
                <a:effectLst/>
                <a:latin typeface="Helvetica Neue" panose="02000503000000020004" pitchFamily="2" charset="0"/>
              </a:rPr>
              <a:t>n</a:t>
            </a:r>
            <a:r>
              <a:rPr lang="en-US" dirty="0">
                <a:effectLst/>
                <a:latin typeface="Helvetica Neue" panose="02000503000000020004" pitchFamily="2" charset="0"/>
              </a:rPr>
              <a:t>(k) ≥ </a:t>
            </a:r>
            <a:r>
              <a:rPr lang="en-US" dirty="0" err="1">
                <a:effectLst/>
                <a:latin typeface="Helvetica Neue" panose="02000503000000020004" pitchFamily="2" charset="0"/>
              </a:rPr>
              <a:t>Gap</a:t>
            </a:r>
            <a:r>
              <a:rPr lang="en-US" baseline="-25000" dirty="0" err="1">
                <a:effectLst/>
                <a:latin typeface="Helvetica Neue" panose="02000503000000020004" pitchFamily="2" charset="0"/>
              </a:rPr>
              <a:t>n</a:t>
            </a:r>
            <a:r>
              <a:rPr lang="en-US" dirty="0">
                <a:effectLst/>
                <a:latin typeface="Helvetica Neue" panose="02000503000000020004" pitchFamily="2" charset="0"/>
              </a:rPr>
              <a:t>(k + 1) − s</a:t>
            </a:r>
            <a:r>
              <a:rPr lang="en-US" baseline="-25000" dirty="0">
                <a:effectLst/>
                <a:latin typeface="Helvetica Neue" panose="02000503000000020004" pitchFamily="2" charset="0"/>
              </a:rPr>
              <a:t>k+1</a:t>
            </a:r>
            <a:r>
              <a:rPr lang="en-US" dirty="0">
                <a:effectLst/>
                <a:latin typeface="Helvetica Neue" panose="02000503000000020004" pitchFamily="2" charset="0"/>
              </a:rPr>
              <a:t>. Both Diff value in Gap statistics plot and Gap* statistics plot suggested that optimal number of clusters is 3.</a:t>
            </a:r>
          </a:p>
          <a:p>
            <a:r>
              <a:rPr lang="en-US" dirty="0">
                <a:effectLst/>
                <a:latin typeface="Helvetica Neue" panose="02000503000000020004" pitchFamily="2" charset="0"/>
              </a:rPr>
              <a:t> </a:t>
            </a:r>
          </a:p>
          <a:p>
            <a:r>
              <a:rPr lang="en-US" dirty="0">
                <a:effectLst/>
                <a:latin typeface="Helvetica Neue" panose="02000503000000020004" pitchFamily="2" charset="0"/>
              </a:rPr>
              <a:t>To cross validate the cluster assigned by K-Means, we applied consensus clustering on same data to compare the difference in cluster assignments and phenotype clinical characteristics. Consensus clustering aims to group points into clusters by evaluating degree of confidence or “consensus” of two points are grouped into one cluster under the uncertainty of repeated subsampling.</a:t>
            </a:r>
            <a:r>
              <a:rPr lang="en-US" baseline="30000" dirty="0">
                <a:effectLst/>
                <a:latin typeface="Helvetica Neue" panose="02000503000000020004" pitchFamily="2" charset="0"/>
              </a:rPr>
              <a:t>8</a:t>
            </a:r>
            <a:r>
              <a:rPr lang="en-US" dirty="0">
                <a:effectLst/>
                <a:latin typeface="Helvetica Neue" panose="02000503000000020004" pitchFamily="2" charset="0"/>
              </a:rPr>
              <a:t> Pairwise consensus value is defined as “the proportion of time in which two point are grouped in the same cluster” and a high consensus value indicates high goodness of fit. We performed consensus clustering under the </a:t>
            </a:r>
            <a:r>
              <a:rPr lang="en-US" dirty="0" err="1">
                <a:effectLst/>
                <a:latin typeface="Helvetica Neue" panose="02000503000000020004" pitchFamily="2" charset="0"/>
              </a:rPr>
              <a:t>ConsensusClusterPlus</a:t>
            </a:r>
            <a:r>
              <a:rPr lang="en-US" dirty="0">
                <a:effectLst/>
                <a:latin typeface="Helvetica Neue" panose="02000503000000020004" pitchFamily="2" charset="0"/>
              </a:rPr>
              <a:t> implementation in R.</a:t>
            </a:r>
            <a:r>
              <a:rPr lang="en-US" baseline="30000" dirty="0">
                <a:effectLst/>
                <a:latin typeface="Helvetica Neue" panose="02000503000000020004" pitchFamily="2" charset="0"/>
              </a:rPr>
              <a:t>9</a:t>
            </a:r>
            <a:r>
              <a:rPr lang="en-US" dirty="0">
                <a:effectLst/>
                <a:latin typeface="Helvetica Neue" panose="02000503000000020004" pitchFamily="2" charset="0"/>
              </a:rPr>
              <a:t> We observe a sharp decline in Delta Area plot of CDF from 3 class to 4 class, indicating optimal number of clusters is likely to be 3. Under cluster number=3, cluster consensus for all cluster was above 0.8 and consensus matrix plot suggested that goodness of fit was high. </a:t>
            </a:r>
          </a:p>
          <a:p>
            <a:r>
              <a:rPr lang="en-US" dirty="0">
                <a:effectLst/>
                <a:latin typeface="Helvetica Neue" panose="02000503000000020004" pitchFamily="2" charset="0"/>
              </a:rPr>
              <a:t> </a:t>
            </a:r>
          </a:p>
          <a:p>
            <a:r>
              <a:rPr lang="en-US" dirty="0">
                <a:effectLst/>
                <a:latin typeface="Helvetica Neue" panose="02000503000000020004" pitchFamily="2" charset="0"/>
              </a:rPr>
              <a:t> </a:t>
            </a:r>
          </a:p>
          <a:p>
            <a:r>
              <a:rPr lang="en-US" dirty="0">
                <a:effectLst/>
                <a:latin typeface="Helvetica Neue" panose="02000503000000020004" pitchFamily="2" charset="0"/>
              </a:rPr>
              <a:t>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p>
          <a:p>
            <a:r>
              <a:rPr lang="en-US" dirty="0">
                <a:effectLst/>
                <a:latin typeface="Helvetica Neue" panose="02000503000000020004" pitchFamily="2" charset="0"/>
              </a:rPr>
              <a:t>To further test the stability and robustness of K-Means model, we evaluated the following factors: (1) changes in clinical characteristics of phenotypes between models trained on </a:t>
            </a:r>
            <a:r>
              <a:rPr lang="en-US" dirty="0" err="1">
                <a:effectLst/>
                <a:latin typeface="Helvetica Neue" panose="02000503000000020004" pitchFamily="2" charset="0"/>
              </a:rPr>
              <a:t>eICU</a:t>
            </a:r>
            <a:r>
              <a:rPr lang="en-US" dirty="0">
                <a:effectLst/>
                <a:latin typeface="Helvetica Neue" panose="02000503000000020004" pitchFamily="2" charset="0"/>
              </a:rPr>
              <a:t> derivation cohort and </a:t>
            </a:r>
            <a:r>
              <a:rPr lang="en-US" dirty="0" err="1">
                <a:effectLst/>
                <a:latin typeface="Helvetica Neue" panose="02000503000000020004" pitchFamily="2" charset="0"/>
              </a:rPr>
              <a:t>eICU</a:t>
            </a:r>
            <a:r>
              <a:rPr lang="en-US" dirty="0">
                <a:effectLst/>
                <a:latin typeface="Helvetica Neue" panose="02000503000000020004" pitchFamily="2" charset="0"/>
              </a:rPr>
              <a:t> validation cohort (2) variance of fitted parameters on multiple imputed datasets by MICE (3) changes in clinical characteristics of each phenotype by altering the clinical variable extraction window from +/-8 hours to +/-12 and +/-24 hours. The clinical characteristics of phenotype generated by K-Means were stable cross all the above tests.</a:t>
            </a:r>
          </a:p>
          <a:p>
            <a:r>
              <a:rPr lang="en-US" dirty="0">
                <a:effectLst/>
                <a:latin typeface="Helvetica Neue" panose="02000503000000020004" pitchFamily="2" charset="0"/>
              </a:rPr>
              <a:t> </a:t>
            </a:r>
          </a:p>
          <a:p>
            <a:r>
              <a:rPr lang="en-US" dirty="0">
                <a:effectLst/>
                <a:latin typeface="Helvetica Neue" panose="02000503000000020004" pitchFamily="2" charset="0"/>
              </a:rPr>
              <a:t>“</a:t>
            </a:r>
          </a:p>
          <a:p>
            <a:endParaRPr lang="en-US" dirty="0"/>
          </a:p>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12</a:t>
            </a:fld>
            <a:endParaRPr lang="en-US"/>
          </a:p>
        </p:txBody>
      </p:sp>
    </p:spTree>
    <p:extLst>
      <p:ext uri="{BB962C8B-B14F-4D97-AF65-F5344CB8AC3E}">
        <p14:creationId xmlns:p14="http://schemas.microsoft.com/office/powerpoint/2010/main" val="40075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p-values. </a:t>
            </a:r>
          </a:p>
        </p:txBody>
      </p:sp>
      <p:sp>
        <p:nvSpPr>
          <p:cNvPr id="4" name="Slide Number Placeholder 3"/>
          <p:cNvSpPr>
            <a:spLocks noGrp="1"/>
          </p:cNvSpPr>
          <p:nvPr>
            <p:ph type="sldNum" sz="quarter" idx="5"/>
          </p:nvPr>
        </p:nvSpPr>
        <p:spPr/>
        <p:txBody>
          <a:bodyPr/>
          <a:lstStyle/>
          <a:p>
            <a:fld id="{A6D5CAE9-DAF4-4D97-913D-E8A4125ADDAD}" type="slidenum">
              <a:rPr lang="en-US" smtClean="0"/>
              <a:t>13</a:t>
            </a:fld>
            <a:endParaRPr lang="en-US"/>
          </a:p>
        </p:txBody>
      </p:sp>
    </p:spTree>
    <p:extLst>
      <p:ext uri="{BB962C8B-B14F-4D97-AF65-F5344CB8AC3E}">
        <p14:creationId xmlns:p14="http://schemas.microsoft.com/office/powerpoint/2010/main" val="403989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14</a:t>
            </a:fld>
            <a:endParaRPr lang="en-US"/>
          </a:p>
        </p:txBody>
      </p:sp>
    </p:spTree>
    <p:extLst>
      <p:ext uri="{BB962C8B-B14F-4D97-AF65-F5344CB8AC3E}">
        <p14:creationId xmlns:p14="http://schemas.microsoft.com/office/powerpoint/2010/main" val="300244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www.jclinepi.com</a:t>
            </a:r>
            <a:r>
              <a:rPr lang="en-US" dirty="0"/>
              <a:t>/article/S0895-4356(23)00198-1/</a:t>
            </a:r>
            <a:r>
              <a:rPr lang="en-US" dirty="0" err="1"/>
              <a:t>fulltext</a:t>
            </a:r>
            <a:endParaRPr lang="en-US" dirty="0"/>
          </a:p>
          <a:p>
            <a:endParaRPr lang="en-US" dirty="0"/>
          </a:p>
          <a:p>
            <a:endParaRPr lang="en-US" dirty="0"/>
          </a:p>
          <a:p>
            <a:endParaRPr lang="en-US" dirty="0"/>
          </a:p>
          <a:p>
            <a:r>
              <a:rPr lang="en-US" i="1" dirty="0">
                <a:effectLst/>
                <a:latin typeface="Helvetica" pitchFamily="2" charset="0"/>
              </a:rPr>
              <a:t>Area under the receiver operating characteristic curve (AUROC)=the probability that</a:t>
            </a:r>
            <a:endParaRPr lang="en-US" dirty="0">
              <a:effectLst/>
              <a:latin typeface="Helvetica" pitchFamily="2" charset="0"/>
            </a:endParaRPr>
          </a:p>
          <a:p>
            <a:r>
              <a:rPr lang="en-US" i="1" dirty="0">
                <a:effectLst/>
                <a:latin typeface="Helvetica" pitchFamily="2" charset="0"/>
              </a:rPr>
              <a:t>a classifier will correctly rank a randomly chosen person with the disease higher</a:t>
            </a:r>
            <a:endParaRPr lang="en-US" dirty="0">
              <a:effectLst/>
              <a:latin typeface="Helvetica" pitchFamily="2" charset="0"/>
            </a:endParaRPr>
          </a:p>
          <a:p>
            <a:r>
              <a:rPr lang="en-US" i="1" dirty="0">
                <a:effectLst/>
                <a:latin typeface="Helvetica" pitchFamily="2" charset="0"/>
              </a:rPr>
              <a:t>than a randomly chosen person without the disease (that is, the area under a plot of</a:t>
            </a:r>
            <a:endParaRPr lang="en-US" dirty="0">
              <a:effectLst/>
              <a:latin typeface="Helvetica" pitchFamily="2" charset="0"/>
            </a:endParaRPr>
          </a:p>
          <a:p>
            <a:r>
              <a:rPr lang="en-US" i="1" dirty="0">
                <a:effectLst/>
                <a:latin typeface="Helvetica" pitchFamily="2" charset="0"/>
              </a:rPr>
              <a:t>sensitivity against (1−specificity))</a:t>
            </a:r>
            <a:endParaRPr lang="en-US" dirty="0">
              <a:effectLst/>
              <a:latin typeface="Helvetica" pitchFamily="2" charset="0"/>
            </a:endParaRPr>
          </a:p>
          <a:p>
            <a:endParaRPr lang="en-US" dirty="0"/>
          </a:p>
          <a:p>
            <a:endParaRPr lang="en-US" dirty="0"/>
          </a:p>
          <a:p>
            <a:endParaRPr lang="en-US" dirty="0"/>
          </a:p>
          <a:p>
            <a:endParaRPr lang="en-US" dirty="0"/>
          </a:p>
          <a:p>
            <a:pPr marL="0" marR="0"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Hosmer and </a:t>
            </a:r>
            <a:r>
              <a:rPr lang="en-US" sz="1800" dirty="0" err="1">
                <a:effectLst/>
                <a:latin typeface="Times New Roman" panose="02020603050405020304" pitchFamily="18" charset="0"/>
                <a:ea typeface="Times New Roman" panose="02020603050405020304" pitchFamily="18" charset="0"/>
              </a:rPr>
              <a:t>Lemeshow</a:t>
            </a:r>
            <a:r>
              <a:rPr lang="en-US" sz="1800" dirty="0">
                <a:effectLst/>
                <a:latin typeface="Times New Roman" panose="02020603050405020304" pitchFamily="18" charset="0"/>
                <a:ea typeface="Times New Roman" panose="02020603050405020304" pitchFamily="18" charset="0"/>
              </a:rPr>
              <a:t> (2000, p. 162) suggest the following general rule for interpreting the </a:t>
            </a:r>
          </a:p>
          <a:p>
            <a:pPr marL="0" marR="0"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area under the ROC curve:</a:t>
            </a:r>
          </a:p>
          <a:p>
            <a:pPr marL="0" marR="0"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	ROC =0.5 suggests no discrimination (i.e., no better than flipping a coin)</a:t>
            </a:r>
          </a:p>
          <a:p>
            <a:pPr marL="0" marR="0"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	0.7 </a:t>
            </a:r>
            <a:r>
              <a:rPr lang="en-US" sz="1800" dirty="0">
                <a:effectLst/>
                <a:latin typeface="Times New Roman" panose="02020603050405020304" pitchFamily="18" charset="0"/>
                <a:ea typeface="Times New Roman" panose="02020603050405020304" pitchFamily="18" charset="0"/>
                <a:sym typeface="Symbol" pitchFamily="2" charset="2"/>
              </a:rPr>
              <a:t></a:t>
            </a:r>
            <a:r>
              <a:rPr lang="en-US" sz="1800" dirty="0">
                <a:effectLst/>
                <a:latin typeface="Times New Roman" panose="02020603050405020304" pitchFamily="18" charset="0"/>
                <a:ea typeface="Times New Roman" panose="02020603050405020304" pitchFamily="18" charset="0"/>
              </a:rPr>
              <a:t> ROC &lt; 0.8 is considered acceptable discrimination</a:t>
            </a:r>
          </a:p>
          <a:p>
            <a:pPr marL="0" marR="0"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	0.8 </a:t>
            </a:r>
            <a:r>
              <a:rPr lang="en-US" sz="1800" dirty="0">
                <a:effectLst/>
                <a:latin typeface="Times New Roman" panose="02020603050405020304" pitchFamily="18" charset="0"/>
                <a:ea typeface="Times New Roman" panose="02020603050405020304" pitchFamily="18" charset="0"/>
                <a:sym typeface="Symbol" pitchFamily="2" charset="2"/>
              </a:rPr>
              <a:t></a:t>
            </a:r>
            <a:r>
              <a:rPr lang="en-US" sz="1800" dirty="0">
                <a:effectLst/>
                <a:latin typeface="Times New Roman" panose="02020603050405020304" pitchFamily="18" charset="0"/>
                <a:ea typeface="Times New Roman" panose="02020603050405020304" pitchFamily="18" charset="0"/>
              </a:rPr>
              <a:t> ROC &lt; 0.9 is considered excellent discrimination</a:t>
            </a:r>
          </a:p>
          <a:p>
            <a:pPr marL="0" marR="0"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	ROC </a:t>
            </a:r>
            <a:r>
              <a:rPr lang="en-US" sz="1800" dirty="0">
                <a:effectLst/>
                <a:latin typeface="Times New Roman" panose="02020603050405020304" pitchFamily="18" charset="0"/>
                <a:ea typeface="Times New Roman" panose="02020603050405020304" pitchFamily="18" charset="0"/>
                <a:sym typeface="Symbol" pitchFamily="2" charset="2"/>
              </a:rPr>
              <a:t></a:t>
            </a:r>
            <a:r>
              <a:rPr lang="en-US" sz="1800" dirty="0">
                <a:effectLst/>
                <a:latin typeface="Times New Roman" panose="02020603050405020304" pitchFamily="18" charset="0"/>
                <a:ea typeface="Times New Roman" panose="02020603050405020304" pitchFamily="18" charset="0"/>
              </a:rPr>
              <a:t> 0.9 is considered outstanding discrimination (extremely unusual to observe this in</a:t>
            </a:r>
          </a:p>
          <a:p>
            <a:pPr marL="0" marR="0"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		practice)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15</a:t>
            </a:fld>
            <a:endParaRPr lang="en-US"/>
          </a:p>
        </p:txBody>
      </p:sp>
    </p:spTree>
    <p:extLst>
      <p:ext uri="{BB962C8B-B14F-4D97-AF65-F5344CB8AC3E}">
        <p14:creationId xmlns:p14="http://schemas.microsoft.com/office/powerpoint/2010/main" val="1983297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Body)"/>
                <a:ea typeface="Calibri (Body)"/>
                <a:cs typeface="Calibri (Body)"/>
              </a:rPr>
              <a:t>Two different BNP distribution graphs of the subjects groups with and without heart failure. TN: true negative, TP: true positive, FN: false negative, FP: false positive (a) An ideal diagnostic test would yield sensitivity and specificity of 100%, resulting in non-overlapping BNP distribution graphs for individuals with and without heart failure. (b) real-world scenarios tend to involve overlapping distributions; sensitivity and specificity values are not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alibri (Body)"/>
              <a:ea typeface="Calibri (Body)"/>
              <a:cs typeface="Calibri (Body)"/>
            </a:endParaRPr>
          </a:p>
          <a:p>
            <a:pPr algn="l" defTabSz="914400"/>
            <a:r>
              <a:rPr lang="en-US" sz="1200" u="sng" dirty="0">
                <a:solidFill>
                  <a:srgbClr val="000000"/>
                </a:solidFill>
                <a:latin typeface="Calibri (Body)"/>
                <a:ea typeface="Calibri (Body)"/>
                <a:cs typeface="Calibri (Body)"/>
                <a:hlinkClick r:id="rId3" action="ppaction://hlinkfile"/>
              </a:rPr>
              <a:t>Receiver operating characteristic curve analysis in diagnostic accuracy studies: A guide to interpreting the area under the curve value</a:t>
            </a:r>
          </a:p>
          <a:p>
            <a:pPr algn="l" defTabSz="914400"/>
            <a:r>
              <a:rPr lang="en-US" sz="1200" dirty="0" err="1">
                <a:solidFill>
                  <a:srgbClr val="000000"/>
                </a:solidFill>
                <a:latin typeface="Calibri (Body)"/>
                <a:ea typeface="Calibri (Body)"/>
                <a:cs typeface="Calibri (Body)"/>
              </a:rPr>
              <a:t>Çorbacıoğlu</a:t>
            </a:r>
            <a:r>
              <a:rPr lang="en-US" sz="1200" dirty="0">
                <a:solidFill>
                  <a:srgbClr val="000000"/>
                </a:solidFill>
                <a:latin typeface="Calibri (Body)"/>
                <a:ea typeface="Calibri (Body)"/>
                <a:cs typeface="Calibri (Body)"/>
              </a:rPr>
              <a:t>, </a:t>
            </a:r>
            <a:r>
              <a:rPr lang="en-US" sz="1200" dirty="0" err="1">
                <a:solidFill>
                  <a:srgbClr val="000000"/>
                </a:solidFill>
                <a:latin typeface="Calibri (Body)"/>
                <a:ea typeface="Calibri (Body)"/>
                <a:cs typeface="Calibri (Body)"/>
              </a:rPr>
              <a:t>Şeref</a:t>
            </a:r>
            <a:r>
              <a:rPr lang="en-US" sz="1200" dirty="0">
                <a:solidFill>
                  <a:srgbClr val="000000"/>
                </a:solidFill>
                <a:latin typeface="Calibri (Body)"/>
                <a:ea typeface="Calibri (Body)"/>
                <a:cs typeface="Calibri (Body)"/>
              </a:rPr>
              <a:t> </a:t>
            </a:r>
            <a:r>
              <a:rPr lang="en-US" sz="1200" dirty="0" err="1">
                <a:solidFill>
                  <a:srgbClr val="000000"/>
                </a:solidFill>
                <a:latin typeface="Calibri (Body)"/>
                <a:ea typeface="Calibri (Body)"/>
                <a:cs typeface="Calibri (Body)"/>
              </a:rPr>
              <a:t>Kerem</a:t>
            </a:r>
            <a:r>
              <a:rPr lang="en-US" sz="1200" dirty="0">
                <a:solidFill>
                  <a:srgbClr val="000000"/>
                </a:solidFill>
                <a:latin typeface="Calibri (Body)"/>
                <a:ea typeface="Calibri (Body)"/>
                <a:cs typeface="Calibri (Body)"/>
              </a:rPr>
              <a:t>; </a:t>
            </a:r>
            <a:r>
              <a:rPr lang="en-US" sz="1200" dirty="0" err="1">
                <a:solidFill>
                  <a:srgbClr val="000000"/>
                </a:solidFill>
                <a:latin typeface="Calibri (Body)"/>
                <a:ea typeface="Calibri (Body)"/>
                <a:cs typeface="Calibri (Body)"/>
              </a:rPr>
              <a:t>Aksel</a:t>
            </a:r>
            <a:r>
              <a:rPr lang="en-US" sz="1200" dirty="0">
                <a:solidFill>
                  <a:srgbClr val="000000"/>
                </a:solidFill>
                <a:latin typeface="Calibri (Body)"/>
                <a:ea typeface="Calibri (Body)"/>
                <a:cs typeface="Calibri (Body)"/>
              </a:rPr>
              <a:t>, </a:t>
            </a:r>
            <a:r>
              <a:rPr lang="en-US" sz="1200" dirty="0" err="1">
                <a:solidFill>
                  <a:srgbClr val="000000"/>
                </a:solidFill>
                <a:latin typeface="Calibri (Body)"/>
                <a:ea typeface="Calibri (Body)"/>
                <a:cs typeface="Calibri (Body)"/>
              </a:rPr>
              <a:t>Gökhan</a:t>
            </a:r>
            <a:endParaRPr lang="en-US" sz="1200" dirty="0">
              <a:solidFill>
                <a:srgbClr val="000000"/>
              </a:solidFill>
              <a:latin typeface="Calibri (Body)"/>
              <a:ea typeface="Calibri (Body)"/>
              <a:cs typeface="Calibri (Body)"/>
            </a:endParaRPr>
          </a:p>
          <a:p>
            <a:pPr algn="l" defTabSz="914400"/>
            <a:r>
              <a:rPr lang="en-US" sz="1200" dirty="0">
                <a:solidFill>
                  <a:srgbClr val="000000"/>
                </a:solidFill>
                <a:latin typeface="Calibri (Body)"/>
                <a:ea typeface="Calibri (Body)"/>
                <a:cs typeface="Calibri (Body)"/>
              </a:rPr>
              <a:t>Turkish Journal of Emergency Medicine23(4):195-198, Oct-Dec 2023.</a:t>
            </a:r>
          </a:p>
          <a:p>
            <a:pPr algn="l" defTabSz="914400"/>
            <a:r>
              <a:rPr lang="en-US" sz="1200" dirty="0" err="1">
                <a:solidFill>
                  <a:srgbClr val="000000"/>
                </a:solidFill>
                <a:latin typeface="Calibri (Body)"/>
                <a:ea typeface="Calibri (Body)"/>
                <a:cs typeface="Calibri (Body)"/>
              </a:rPr>
              <a:t>doi</a:t>
            </a:r>
            <a:r>
              <a:rPr lang="en-US" sz="1200" dirty="0">
                <a:solidFill>
                  <a:srgbClr val="000000"/>
                </a:solidFill>
                <a:latin typeface="Calibri (Body)"/>
                <a:ea typeface="Calibri (Body)"/>
                <a:cs typeface="Calibri (Body)"/>
              </a:rPr>
              <a:t>: 10.4103/tjem.tjem_182_23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alibri (Body)"/>
              <a:ea typeface="Calibri (Body)"/>
              <a:cs typeface="Calibri (Body)"/>
            </a:endParaRP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16</a:t>
            </a:fld>
            <a:endParaRPr lang="en-US"/>
          </a:p>
        </p:txBody>
      </p:sp>
    </p:spTree>
    <p:extLst>
      <p:ext uri="{BB962C8B-B14F-4D97-AF65-F5344CB8AC3E}">
        <p14:creationId xmlns:p14="http://schemas.microsoft.com/office/powerpoint/2010/main" val="307961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Pepe MS. An interpretation for the ROC curve and inference using GLM procedures. Biometrics. 2000;56:352-359.</a:t>
            </a:r>
          </a:p>
          <a:p>
            <a:endParaRPr lang="en-US" dirty="0"/>
          </a:p>
          <a:p>
            <a:endParaRPr lang="en-US" dirty="0"/>
          </a:p>
          <a:p>
            <a:r>
              <a:rPr lang="en-US" dirty="0"/>
              <a:t>And </a:t>
            </a:r>
          </a:p>
          <a:p>
            <a:endParaRPr lang="en-US" dirty="0"/>
          </a:p>
          <a:p>
            <a:endParaRPr lang="en-US" dirty="0"/>
          </a:p>
          <a:p>
            <a:r>
              <a:rPr lang="en-US" dirty="0"/>
              <a:t>https://</a:t>
            </a:r>
            <a:r>
              <a:rPr lang="en-US" dirty="0" err="1"/>
              <a:t>academic.oup.com</a:t>
            </a:r>
            <a:r>
              <a:rPr lang="en-US" dirty="0"/>
              <a:t>/</a:t>
            </a:r>
            <a:r>
              <a:rPr lang="en-US" dirty="0" err="1"/>
              <a:t>aje</a:t>
            </a:r>
            <a:r>
              <a:rPr lang="en-US" dirty="0"/>
              <a:t>/article/168/1/89/123767?login=false </a:t>
            </a:r>
          </a:p>
        </p:txBody>
      </p:sp>
      <p:sp>
        <p:nvSpPr>
          <p:cNvPr id="4" name="Slide Number Placeholder 3"/>
          <p:cNvSpPr>
            <a:spLocks noGrp="1"/>
          </p:cNvSpPr>
          <p:nvPr>
            <p:ph type="sldNum" sz="quarter" idx="5"/>
          </p:nvPr>
        </p:nvSpPr>
        <p:spPr/>
        <p:txBody>
          <a:bodyPr/>
          <a:lstStyle/>
          <a:p>
            <a:fld id="{A6D5CAE9-DAF4-4D97-913D-E8A4125ADDAD}" type="slidenum">
              <a:rPr lang="en-US" smtClean="0"/>
              <a:t>17</a:t>
            </a:fld>
            <a:endParaRPr lang="en-US"/>
          </a:p>
        </p:txBody>
      </p:sp>
    </p:spTree>
    <p:extLst>
      <p:ext uri="{BB962C8B-B14F-4D97-AF65-F5344CB8AC3E}">
        <p14:creationId xmlns:p14="http://schemas.microsoft.com/office/powerpoint/2010/main" val="2948973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18</a:t>
            </a:fld>
            <a:endParaRPr lang="en-US"/>
          </a:p>
        </p:txBody>
      </p:sp>
    </p:spTree>
    <p:extLst>
      <p:ext uri="{BB962C8B-B14F-4D97-AF65-F5344CB8AC3E}">
        <p14:creationId xmlns:p14="http://schemas.microsoft.com/office/powerpoint/2010/main" val="831939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20</a:t>
            </a:fld>
            <a:endParaRPr lang="en-US"/>
          </a:p>
        </p:txBody>
      </p:sp>
    </p:spTree>
    <p:extLst>
      <p:ext uri="{BB962C8B-B14F-4D97-AF65-F5344CB8AC3E}">
        <p14:creationId xmlns:p14="http://schemas.microsoft.com/office/powerpoint/2010/main" val="1895827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alone cannot tell you what HCO</a:t>
            </a:r>
            <a:r>
              <a:rPr lang="en-US" baseline="-25000" dirty="0"/>
              <a:t>3</a:t>
            </a:r>
            <a:r>
              <a:rPr lang="en-US" baseline="30000" dirty="0"/>
              <a:t>-</a:t>
            </a:r>
            <a:r>
              <a:rPr lang="en-US" dirty="0"/>
              <a:t> threshold to use</a:t>
            </a:r>
          </a:p>
          <a:p>
            <a:pPr lvl="1"/>
            <a:r>
              <a:rPr lang="en-US" dirty="0"/>
              <a:t>How bad is a false negative (missing hypercapnia) compared to a false positive (incorrectly suggesting hypercapnia)? No data exists to inform that choice</a:t>
            </a:r>
          </a:p>
          <a:p>
            <a:r>
              <a:rPr lang="en-US" dirty="0"/>
              <a:t>Dichotomizing a continuous measure discards useful information and is misleading near the threshold</a:t>
            </a:r>
          </a:p>
          <a:p>
            <a:pPr lvl="1"/>
            <a:r>
              <a:rPr lang="en-US" dirty="0"/>
              <a:t>HCO</a:t>
            </a:r>
            <a:r>
              <a:rPr lang="en-US" baseline="-25000" dirty="0"/>
              <a:t>3</a:t>
            </a:r>
            <a:r>
              <a:rPr lang="en-US" baseline="30000" dirty="0"/>
              <a:t>-</a:t>
            </a:r>
            <a:r>
              <a:rPr lang="en-US" dirty="0"/>
              <a:t> 27 </a:t>
            </a:r>
            <a:r>
              <a:rPr lang="en-US" dirty="0" err="1"/>
              <a:t>mEq</a:t>
            </a:r>
            <a:r>
              <a:rPr lang="en-US" dirty="0"/>
              <a:t>/L has been used: 28 </a:t>
            </a:r>
            <a:r>
              <a:rPr lang="en-US" dirty="0" err="1"/>
              <a:t>mEq</a:t>
            </a:r>
            <a:r>
              <a:rPr lang="en-US" dirty="0"/>
              <a:t>/L and 35 </a:t>
            </a:r>
            <a:r>
              <a:rPr lang="en-US" dirty="0" err="1"/>
              <a:t>mEq</a:t>
            </a:r>
            <a:r>
              <a:rPr lang="en-US" dirty="0"/>
              <a:t>/L are much different.</a:t>
            </a:r>
          </a:p>
          <a:p>
            <a:r>
              <a:rPr lang="en-US" dirty="0"/>
              <a:t>Sensitivity and Specificity don’t mean what clinicians think they mean. </a:t>
            </a:r>
          </a:p>
          <a:p>
            <a:pPr lvl="1"/>
            <a:r>
              <a:rPr lang="en-US" dirty="0"/>
              <a:t>‘Reverse Probability’; </a:t>
            </a:r>
            <a:r>
              <a:rPr lang="en-US" strike="sngStrike" dirty="0" err="1"/>
              <a:t>SpIN</a:t>
            </a:r>
            <a:r>
              <a:rPr lang="en-US" strike="sngStrike" dirty="0"/>
              <a:t> &amp; </a:t>
            </a:r>
            <a:r>
              <a:rPr lang="en-US" strike="sngStrike" dirty="0" err="1"/>
              <a:t>SnOUT</a:t>
            </a:r>
            <a:r>
              <a:rPr lang="en-US" dirty="0"/>
              <a:t>; Conflation with PPV/NPV </a:t>
            </a:r>
          </a:p>
          <a:p>
            <a:endParaRPr lang="en-US" dirty="0"/>
          </a:p>
          <a:p>
            <a:endParaRPr lang="en-US" dirty="0"/>
          </a:p>
          <a:p>
            <a:endParaRPr lang="en-US" dirty="0"/>
          </a:p>
          <a:p>
            <a:r>
              <a:rPr lang="en-US" dirty="0"/>
              <a:t>Simplify this – or maybe take this one out? Focus is on introducing the concept of an interval likelihood ratio. </a:t>
            </a:r>
          </a:p>
          <a:p>
            <a:endParaRPr lang="en-US" dirty="0"/>
          </a:p>
          <a:p>
            <a:r>
              <a:rPr lang="en-US" dirty="0"/>
              <a:t>Rule of 100</a:t>
            </a:r>
          </a:p>
          <a:p>
            <a:endParaRPr lang="en-US" dirty="0"/>
          </a:p>
          <a:p>
            <a:r>
              <a:rPr lang="en-US" dirty="0"/>
              <a:t>Backward time order</a:t>
            </a:r>
          </a:p>
          <a:p>
            <a:endParaRPr lang="en-US" dirty="0"/>
          </a:p>
          <a:p>
            <a:r>
              <a:rPr lang="en-US" dirty="0"/>
              <a:t>Are not test characteristics; they are characteristics of the test AND the population (because they vary with covariates related to disease severity)</a:t>
            </a:r>
          </a:p>
        </p:txBody>
      </p:sp>
      <p:sp>
        <p:nvSpPr>
          <p:cNvPr id="4" name="Slide Number Placeholder 3"/>
          <p:cNvSpPr>
            <a:spLocks noGrp="1"/>
          </p:cNvSpPr>
          <p:nvPr>
            <p:ph type="sldNum" sz="quarter" idx="5"/>
          </p:nvPr>
        </p:nvSpPr>
        <p:spPr/>
        <p:txBody>
          <a:bodyPr/>
          <a:lstStyle/>
          <a:p>
            <a:fld id="{A6D5CAE9-DAF4-4D97-913D-E8A4125ADDAD}" type="slidenum">
              <a:rPr lang="en-US" smtClean="0"/>
              <a:t>21</a:t>
            </a:fld>
            <a:endParaRPr lang="en-US"/>
          </a:p>
        </p:txBody>
      </p:sp>
    </p:spTree>
    <p:extLst>
      <p:ext uri="{BB962C8B-B14F-4D97-AF65-F5344CB8AC3E}">
        <p14:creationId xmlns:p14="http://schemas.microsoft.com/office/powerpoint/2010/main" val="178411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a:t>
            </a:fld>
            <a:endParaRPr lang="en-US"/>
          </a:p>
        </p:txBody>
      </p:sp>
    </p:spTree>
    <p:extLst>
      <p:ext uri="{BB962C8B-B14F-4D97-AF65-F5344CB8AC3E}">
        <p14:creationId xmlns:p14="http://schemas.microsoft.com/office/powerpoint/2010/main" val="2131765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↓HCO</a:t>
            </a:r>
            <a:r>
              <a:rPr lang="en-US" baseline="-25000" dirty="0"/>
              <a:t>3</a:t>
            </a:r>
            <a:r>
              <a:rPr lang="en-US" baseline="30000" dirty="0"/>
              <a:t>-</a:t>
            </a:r>
            <a:r>
              <a:rPr lang="en-US" dirty="0"/>
              <a:t> &amp; ↓K</a:t>
            </a:r>
            <a:r>
              <a:rPr lang="en-US" baseline="30000" dirty="0"/>
              <a:t>+</a:t>
            </a:r>
            <a:r>
              <a:rPr lang="en-US" dirty="0"/>
              <a:t> = Unlikely hypercapnic</a:t>
            </a:r>
          </a:p>
          <a:p>
            <a:pPr lvl="1"/>
            <a:r>
              <a:rPr lang="en-US" dirty="0"/>
              <a:t>↑HCO</a:t>
            </a:r>
            <a:r>
              <a:rPr lang="en-US" baseline="-25000" dirty="0"/>
              <a:t>3</a:t>
            </a:r>
            <a:r>
              <a:rPr lang="en-US" baseline="30000" dirty="0"/>
              <a:t>-</a:t>
            </a:r>
            <a:r>
              <a:rPr lang="en-US" dirty="0"/>
              <a:t> &amp; ↑K</a:t>
            </a:r>
            <a:r>
              <a:rPr lang="en-US" baseline="30000" dirty="0"/>
              <a:t>+</a:t>
            </a:r>
            <a:r>
              <a:rPr lang="en-US" dirty="0"/>
              <a:t> = Likely hypercapnic</a:t>
            </a:r>
          </a:p>
          <a:p>
            <a:pPr lvl="1"/>
            <a:r>
              <a:rPr lang="en-US" dirty="0"/>
              <a:t>↓HCO</a:t>
            </a:r>
            <a:r>
              <a:rPr lang="en-US" baseline="-25000" dirty="0"/>
              <a:t>3</a:t>
            </a:r>
            <a:r>
              <a:rPr lang="en-US" baseline="30000" dirty="0"/>
              <a:t>-</a:t>
            </a:r>
            <a:r>
              <a:rPr lang="en-US" dirty="0"/>
              <a:t> &amp; ↑K</a:t>
            </a:r>
            <a:r>
              <a:rPr lang="en-US" baseline="30000" dirty="0"/>
              <a:t>+</a:t>
            </a:r>
            <a:r>
              <a:rPr lang="en-US" dirty="0"/>
              <a:t>, ↑HCO</a:t>
            </a:r>
            <a:r>
              <a:rPr lang="en-US" baseline="-25000" dirty="0"/>
              <a:t>3</a:t>
            </a:r>
            <a:r>
              <a:rPr lang="en-US" baseline="30000" dirty="0"/>
              <a:t>-</a:t>
            </a:r>
            <a:r>
              <a:rPr lang="en-US" dirty="0"/>
              <a:t> &amp; ↓K</a:t>
            </a:r>
            <a:r>
              <a:rPr lang="en-US" baseline="30000" dirty="0"/>
              <a:t>+</a:t>
            </a:r>
            <a:r>
              <a:rPr lang="en-US" dirty="0"/>
              <a:t> = less strong evidence for or against</a:t>
            </a:r>
          </a:p>
          <a:p>
            <a:endParaRPr lang="en-US" dirty="0"/>
          </a:p>
          <a:p>
            <a:endParaRPr lang="en-US" dirty="0"/>
          </a:p>
          <a:p>
            <a:r>
              <a:rPr lang="en-US" dirty="0">
                <a:effectLst/>
                <a:latin typeface="Helvetica Neue" panose="02000503000000020004" pitchFamily="2" charset="0"/>
              </a:rPr>
              <a:t>M.A. Kohn / Journal of Clinical Epidemiology 141 (2022) 157–160 Key concepts in clinical epidemiology: reporting on the accuracy of</a:t>
            </a:r>
          </a:p>
          <a:p>
            <a:r>
              <a:rPr lang="en-US" dirty="0">
                <a:effectLst/>
                <a:latin typeface="Helvetica Neue" panose="02000503000000020004" pitchFamily="2" charset="0"/>
              </a:rPr>
              <a:t>continuous tests</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22</a:t>
            </a:fld>
            <a:endParaRPr lang="en-US"/>
          </a:p>
        </p:txBody>
      </p:sp>
    </p:spTree>
    <p:extLst>
      <p:ext uri="{BB962C8B-B14F-4D97-AF65-F5344CB8AC3E}">
        <p14:creationId xmlns:p14="http://schemas.microsoft.com/office/powerpoint/2010/main" val="3969588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Biological vs non-biological limitations</a:t>
            </a:r>
          </a:p>
        </p:txBody>
      </p:sp>
      <p:sp>
        <p:nvSpPr>
          <p:cNvPr id="4" name="Slide Number Placeholder 3"/>
          <p:cNvSpPr>
            <a:spLocks noGrp="1"/>
          </p:cNvSpPr>
          <p:nvPr>
            <p:ph type="sldNum" sz="quarter" idx="5"/>
          </p:nvPr>
        </p:nvSpPr>
        <p:spPr/>
        <p:txBody>
          <a:bodyPr/>
          <a:lstStyle/>
          <a:p>
            <a:fld id="{A6D5CAE9-DAF4-4D97-913D-E8A4125ADDAD}" type="slidenum">
              <a:rPr lang="en-US" smtClean="0"/>
              <a:t>23</a:t>
            </a:fld>
            <a:endParaRPr lang="en-US"/>
          </a:p>
        </p:txBody>
      </p:sp>
    </p:spTree>
    <p:extLst>
      <p:ext uri="{BB962C8B-B14F-4D97-AF65-F5344CB8AC3E}">
        <p14:creationId xmlns:p14="http://schemas.microsoft.com/office/powerpoint/2010/main" val="273609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FFFFFF"/>
              </a:solidFill>
              <a:effectLst/>
              <a:latin typeface="Helvetica" pitchFamily="2" charset="0"/>
            </a:endParaRPr>
          </a:p>
          <a:p>
            <a:endParaRPr lang="en-US" b="0" i="0" dirty="0">
              <a:solidFill>
                <a:srgbClr val="FFFFFF"/>
              </a:solidFill>
              <a:effectLst/>
              <a:latin typeface="Helvetica" pitchFamily="2" charset="0"/>
            </a:endParaRPr>
          </a:p>
          <a:p>
            <a:r>
              <a:rPr lang="en-US" b="0" i="0" dirty="0" err="1">
                <a:solidFill>
                  <a:srgbClr val="FFFFFF"/>
                </a:solidFill>
                <a:effectLst/>
                <a:latin typeface="Helvetica" pitchFamily="2" charset="0"/>
              </a:rPr>
              <a:t>DOI:</a:t>
            </a:r>
            <a:r>
              <a:rPr lang="en-US" b="0" i="0" u="none" strike="noStrike" dirty="0" err="1">
                <a:effectLst/>
                <a:latin typeface="Helvetica" pitchFamily="2" charset="0"/>
                <a:hlinkClick r:id="rId3"/>
              </a:rPr>
              <a:t>https</a:t>
            </a:r>
            <a:r>
              <a:rPr lang="en-US" b="0" i="0" u="none" strike="noStrike" dirty="0">
                <a:effectLst/>
                <a:latin typeface="Helvetica" pitchFamily="2" charset="0"/>
                <a:hlinkClick r:id="rId3"/>
              </a:rPr>
              <a:t>://doi.org/10.1016/j.jclinepi.2022.01.022</a:t>
            </a:r>
            <a:endParaRPr lang="en-US" b="0" i="0" u="none" strike="noStrike" dirty="0">
              <a:effectLst/>
              <a:latin typeface="Helvetica" pitchFamily="2" charset="0"/>
            </a:endParaRPr>
          </a:p>
          <a:p>
            <a:endParaRPr lang="en-US" b="0" i="0" u="none" strike="noStrike" dirty="0">
              <a:effectLst/>
              <a:latin typeface="Helvetica" pitchFamily="2" charset="0"/>
            </a:endParaRPr>
          </a:p>
          <a:p>
            <a:r>
              <a:rPr lang="en-US" b="0" i="0" u="none" strike="noStrike" dirty="0">
                <a:effectLst/>
                <a:latin typeface="Helvetica" pitchFamily="2" charset="0"/>
              </a:rPr>
              <a:t>If you assume that the missing data (</a:t>
            </a:r>
            <a:r>
              <a:rPr lang="en-US" b="0" i="0" u="none" strike="noStrike" dirty="0" err="1">
                <a:effectLst/>
                <a:latin typeface="Helvetica" pitchFamily="2" charset="0"/>
              </a:rPr>
              <a:t>ie</a:t>
            </a:r>
            <a:r>
              <a:rPr lang="en-US" b="0" i="0" u="none" strike="noStrike" dirty="0">
                <a:effectLst/>
                <a:latin typeface="Helvetica" pitchFamily="2" charset="0"/>
              </a:rPr>
              <a:t>. who gets an ABG) is predictable based on health record elements, you can weight the ones that did get ABGs properly. </a:t>
            </a:r>
          </a:p>
          <a:p>
            <a:endParaRPr lang="en-US" b="0" i="0" u="none" strike="noStrike" dirty="0">
              <a:effectLst/>
              <a:latin typeface="Helvetica" pitchFamily="2" charset="0"/>
            </a:endParaRPr>
          </a:p>
          <a:p>
            <a:r>
              <a:rPr lang="en-US" b="0" i="0" u="none" strike="noStrike" dirty="0">
                <a:effectLst/>
                <a:latin typeface="Helvetica" pitchFamily="2" charset="0"/>
              </a:rPr>
              <a:t>This is challenging to do with missing data of other types (</a:t>
            </a:r>
            <a:r>
              <a:rPr lang="en-US" b="0" i="0" u="none" strike="noStrike" dirty="0" err="1">
                <a:effectLst/>
                <a:latin typeface="Helvetica" pitchFamily="2" charset="0"/>
              </a:rPr>
              <a:t>ie</a:t>
            </a:r>
            <a:r>
              <a:rPr lang="en-US" b="0" i="0" u="none" strike="noStrike" dirty="0">
                <a:effectLst/>
                <a:latin typeface="Helvetica" pitchFamily="2" charset="0"/>
              </a:rPr>
              <a:t>. of the predictors). </a:t>
            </a:r>
          </a:p>
          <a:p>
            <a:endParaRPr lang="en-US" b="0" i="0" u="none" strike="noStrike" dirty="0">
              <a:effectLst/>
              <a:latin typeface="Helvetica" pitchFamily="2" charset="0"/>
            </a:endParaRPr>
          </a:p>
          <a:p>
            <a:r>
              <a:rPr lang="en-US" b="0" i="0" u="none" strike="noStrike" dirty="0">
                <a:effectLst/>
                <a:latin typeface="Helvetica" pitchFamily="2" charset="0"/>
              </a:rPr>
              <a:t>Missing data that is just entirely random: MCAR</a:t>
            </a:r>
          </a:p>
          <a:p>
            <a:r>
              <a:rPr lang="en-US" b="0" i="0" u="none" strike="noStrike" dirty="0">
                <a:effectLst/>
                <a:latin typeface="Helvetica" pitchFamily="2" charset="0"/>
              </a:rPr>
              <a:t>Missing data that is predictable: missing at random (a variation of this covariate-dependent missing completely at random (CD_MCAR) – does not allow outcomes to predict</a:t>
            </a:r>
          </a:p>
          <a:p>
            <a:r>
              <a:rPr lang="en-US" b="0" i="0" u="none" strike="noStrike" dirty="0">
                <a:effectLst/>
                <a:latin typeface="Helvetica" pitchFamily="2" charset="0"/>
              </a:rPr>
              <a:t>Missing data that is not predictable: NMAR – e.g. happens when the data is missing due to some factor you can’t measure. </a:t>
            </a:r>
          </a:p>
          <a:p>
            <a:endParaRPr lang="en-US" b="0" i="0" u="none" strike="noStrike" dirty="0">
              <a:effectLst/>
              <a:latin typeface="Helvetica" pitchFamily="2" charset="0"/>
            </a:endParaRPr>
          </a:p>
          <a:p>
            <a:r>
              <a:rPr lang="en-US" b="0" i="0" u="none" strike="noStrike" dirty="0">
                <a:effectLst/>
                <a:latin typeface="Helvetica" pitchFamily="2" charset="0"/>
              </a:rPr>
              <a:t>Missing-data category = still creates biased estimates. </a:t>
            </a:r>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24</a:t>
            </a:fld>
            <a:endParaRPr lang="en-US"/>
          </a:p>
        </p:txBody>
      </p:sp>
    </p:spTree>
    <p:extLst>
      <p:ext uri="{BB962C8B-B14F-4D97-AF65-F5344CB8AC3E}">
        <p14:creationId xmlns:p14="http://schemas.microsoft.com/office/powerpoint/2010/main" val="180802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25</a:t>
            </a:fld>
            <a:endParaRPr lang="en-US"/>
          </a:p>
        </p:txBody>
      </p:sp>
    </p:spTree>
    <p:extLst>
      <p:ext uri="{BB962C8B-B14F-4D97-AF65-F5344CB8AC3E}">
        <p14:creationId xmlns:p14="http://schemas.microsoft.com/office/powerpoint/2010/main" val="244164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t>
            </a:r>
            <a:r>
              <a:rPr lang="en-US" dirty="0" err="1"/>
              <a:t>Farney’s</a:t>
            </a:r>
            <a:r>
              <a:rPr lang="en-US" dirty="0"/>
              <a:t> Study</a:t>
            </a:r>
          </a:p>
          <a:p>
            <a:endParaRPr lang="en-US" dirty="0"/>
          </a:p>
          <a:p>
            <a:endParaRPr lang="en-US" dirty="0"/>
          </a:p>
          <a:p>
            <a:r>
              <a:rPr lang="en-US" dirty="0"/>
              <a:t>Image from TY  - CHAP</a:t>
            </a:r>
          </a:p>
          <a:p>
            <a:r>
              <a:rPr lang="en-US" dirty="0"/>
              <a:t>AU  - John, </a:t>
            </a:r>
            <a:r>
              <a:rPr lang="en-US" dirty="0" err="1"/>
              <a:t>Maina</a:t>
            </a:r>
            <a:endParaRPr lang="en-US" dirty="0"/>
          </a:p>
          <a:p>
            <a:r>
              <a:rPr lang="en-US" dirty="0"/>
              <a:t>PY  - 2017/07/12</a:t>
            </a:r>
          </a:p>
          <a:p>
            <a:r>
              <a:rPr lang="en-US" dirty="0"/>
              <a:t>SP  - </a:t>
            </a:r>
          </a:p>
          <a:p>
            <a:r>
              <a:rPr lang="en-US" dirty="0"/>
              <a:t>SN  - 978-953-51-3365-0</a:t>
            </a:r>
          </a:p>
          <a:p>
            <a:r>
              <a:rPr lang="en-US" dirty="0"/>
              <a:t>T1  - Application of Morphometric and Stereological Techniques on Analysis and Modelling of the Avian Lung</a:t>
            </a:r>
          </a:p>
          <a:p>
            <a:r>
              <a:rPr lang="en-US" dirty="0"/>
              <a:t>VL  - </a:t>
            </a:r>
          </a:p>
          <a:p>
            <a:r>
              <a:rPr lang="en-US" dirty="0"/>
              <a:t>DO  - 10.5772/intechopen.69062</a:t>
            </a:r>
          </a:p>
          <a:p>
            <a:r>
              <a:rPr lang="en-US" dirty="0"/>
              <a:t>ER  - </a:t>
            </a:r>
          </a:p>
        </p:txBody>
      </p:sp>
      <p:sp>
        <p:nvSpPr>
          <p:cNvPr id="4" name="Slide Number Placeholder 3"/>
          <p:cNvSpPr>
            <a:spLocks noGrp="1"/>
          </p:cNvSpPr>
          <p:nvPr>
            <p:ph type="sldNum" sz="quarter" idx="5"/>
          </p:nvPr>
        </p:nvSpPr>
        <p:spPr/>
        <p:txBody>
          <a:bodyPr/>
          <a:lstStyle/>
          <a:p>
            <a:fld id="{A6D5CAE9-DAF4-4D97-913D-E8A4125ADDAD}" type="slidenum">
              <a:rPr lang="en-US" smtClean="0"/>
              <a:t>26</a:t>
            </a:fld>
            <a:endParaRPr lang="en-US"/>
          </a:p>
        </p:txBody>
      </p:sp>
    </p:spTree>
    <p:extLst>
      <p:ext uri="{BB962C8B-B14F-4D97-AF65-F5344CB8AC3E}">
        <p14:creationId xmlns:p14="http://schemas.microsoft.com/office/powerpoint/2010/main" val="1783180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medical diagnostic studies describe uncertainty in the parameter estimate of a test characteristic on the patients studied, but what we really want to know is how well the test will work (and our uncertainty about that) when applied to a new population. </a:t>
            </a:r>
          </a:p>
          <a:p>
            <a:endParaRPr lang="en-US" dirty="0"/>
          </a:p>
          <a:p>
            <a:r>
              <a:rPr lang="en-US" dirty="0"/>
              <a:t>Moving from methods that minimize the RMSE of the sample (</a:t>
            </a:r>
            <a:r>
              <a:rPr lang="en-US" dirty="0" err="1"/>
              <a:t>ie</a:t>
            </a:r>
            <a:r>
              <a:rPr lang="en-US" dirty="0"/>
              <a:t>. explaining), to ones that minimize the error in the prediction of samples (often using bootstrapped samples) </a:t>
            </a:r>
          </a:p>
          <a:p>
            <a:endParaRPr lang="en-US" dirty="0"/>
          </a:p>
          <a:p>
            <a:r>
              <a:rPr lang="en-US" dirty="0"/>
              <a:t>Roles of LASSO: </a:t>
            </a:r>
          </a:p>
          <a:p>
            <a:r>
              <a:rPr lang="en-US" dirty="0"/>
              <a:t>-“Prediction in sample vs prediction out of sample” </a:t>
            </a:r>
          </a:p>
          <a:p>
            <a:r>
              <a:rPr lang="en-US" dirty="0"/>
              <a:t>-selecting a parsimonious set of predictors for out of sample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“Strictly speaking, one validates not a measuring instrument but rather some use to which the instrument is put.” (Nunnally, 1978, p.87)</a:t>
            </a:r>
          </a:p>
          <a:p>
            <a:endParaRPr lang="en-US" dirty="0"/>
          </a:p>
          <a:p>
            <a:endParaRPr lang="en-US" dirty="0"/>
          </a:p>
          <a:p>
            <a:endParaRPr lang="en-US" dirty="0"/>
          </a:p>
          <a:p>
            <a:r>
              <a:rPr lang="en-US" dirty="0"/>
              <a:t>LASSO etc. </a:t>
            </a:r>
          </a:p>
          <a:p>
            <a:endParaRPr lang="en-US" dirty="0"/>
          </a:p>
          <a:p>
            <a:r>
              <a:rPr lang="en-US" dirty="0"/>
              <a:t>Combine this and the next </a:t>
            </a:r>
          </a:p>
          <a:p>
            <a:endParaRPr lang="en-US" dirty="0"/>
          </a:p>
          <a:p>
            <a:r>
              <a:rPr lang="en-US" dirty="0"/>
              <a:t>https://</a:t>
            </a:r>
            <a:r>
              <a:rPr lang="en-US" dirty="0" err="1"/>
              <a:t>www.geeksforgeeks.org</a:t>
            </a:r>
            <a:r>
              <a:rPr lang="en-US" dirty="0"/>
              <a:t>/ml-bias-variance-trade-off/amp/</a:t>
            </a:r>
          </a:p>
          <a:p>
            <a:endParaRPr lang="en-US" dirty="0"/>
          </a:p>
          <a:p>
            <a:r>
              <a:rPr lang="en-US" dirty="0"/>
              <a:t>Dichotomization = easy to understand, but not very good use of information</a:t>
            </a:r>
          </a:p>
          <a:p>
            <a:endParaRPr lang="en-US" dirty="0"/>
          </a:p>
          <a:p>
            <a:r>
              <a:rPr lang="en-US" dirty="0"/>
              <a:t>Calibration: does the predicted risk = the actual risk </a:t>
            </a:r>
          </a:p>
          <a:p>
            <a:endParaRPr lang="en-US" dirty="0"/>
          </a:p>
          <a:p>
            <a:r>
              <a:rPr lang="en-US" dirty="0"/>
              <a:t>Cross-validation: resample (leaving one out) and assess stability to try to infer how well the model will work on another sample. </a:t>
            </a:r>
          </a:p>
          <a:p>
            <a:pPr marL="171450" indent="-171450">
              <a:buFont typeface="Wingdings" pitchFamily="2" charset="2"/>
              <a:buChar char="à"/>
            </a:pPr>
            <a:r>
              <a:rPr lang="en-US" dirty="0">
                <a:sym typeface="Wingdings" pitchFamily="2" charset="2"/>
              </a:rPr>
              <a:t>goal is to minimize the errors of predictions outside the people </a:t>
            </a:r>
            <a:endParaRPr lang="en-US" dirty="0"/>
          </a:p>
          <a:p>
            <a:endParaRPr lang="en-US" dirty="0"/>
          </a:p>
          <a:p>
            <a:r>
              <a:rPr lang="en-US" b="0" i="0" dirty="0">
                <a:solidFill>
                  <a:srgbClr val="3B3B3B"/>
                </a:solidFill>
                <a:effectLst/>
                <a:latin typeface="Calendas Plus"/>
              </a:rPr>
              <a:t>“The bias-variance tradeoff states that the risk of an estimator can be decomposed into two components: a constant “bias” term, which reflects how far off the average value of the estimate is from the correct value; and an unbiased “variance” term, which accounts for the randomness of the sample.”</a:t>
            </a:r>
          </a:p>
          <a:p>
            <a:endParaRPr lang="en-US" b="0" i="0" dirty="0">
              <a:solidFill>
                <a:srgbClr val="3B3B3B"/>
              </a:solidFill>
              <a:effectLst/>
              <a:latin typeface="Calendas Plus"/>
            </a:endParaRPr>
          </a:p>
          <a:p>
            <a:r>
              <a:rPr lang="en-US" b="0" i="0" dirty="0">
                <a:solidFill>
                  <a:srgbClr val="3B3B3B"/>
                </a:solidFill>
                <a:effectLst/>
                <a:latin typeface="Calendas Plus"/>
              </a:rPr>
              <a:t>Stoddard: </a:t>
            </a:r>
          </a:p>
          <a:p>
            <a:r>
              <a:rPr lang="en-US" sz="1800" dirty="0">
                <a:effectLst/>
                <a:latin typeface="Times New Roman" panose="02020603050405020304" pitchFamily="18" charset="0"/>
                <a:ea typeface="Times New Roman" panose="02020603050405020304" pitchFamily="18" charset="0"/>
              </a:rPr>
              <a:t>Prognostic models, in general, tend to be overly optimistic.  That is, the model appears to discriminate patients better in the dataset used for developing the model than it will in future patients.  One source of such optimism is regression- towards-the-mean bias, where future patients tend to be more similar than was observed in the original sample.  Another source is overfitting. To correct for the </a:t>
            </a:r>
            <a:r>
              <a:rPr lang="en-US" sz="1800" dirty="0" err="1">
                <a:effectLst/>
                <a:latin typeface="Times New Roman" panose="02020603050405020304" pitchFamily="18" charset="0"/>
                <a:ea typeface="Times New Roman" panose="02020603050405020304" pitchFamily="18" charset="0"/>
              </a:rPr>
              <a:t>optimisim</a:t>
            </a:r>
            <a:r>
              <a:rPr lang="en-US" sz="1800" dirty="0">
                <a:effectLst/>
                <a:latin typeface="Times New Roman" panose="02020603050405020304" pitchFamily="18" charset="0"/>
                <a:ea typeface="Times New Roman" panose="02020603050405020304" pitchFamily="18" charset="0"/>
              </a:rPr>
              <a:t>, the model should be calibrated to allow for such “shrinkage.” </a:t>
            </a:r>
            <a:endParaRPr lang="en-US" b="0" i="0" dirty="0">
              <a:solidFill>
                <a:srgbClr val="3B3B3B"/>
              </a:solidFill>
              <a:effectLst/>
              <a:latin typeface="Calendas Plus"/>
            </a:endParaRPr>
          </a:p>
          <a:p>
            <a:endParaRPr lang="en-US" b="0" i="0" dirty="0">
              <a:solidFill>
                <a:srgbClr val="3B3B3B"/>
              </a:solidFill>
              <a:effectLst/>
              <a:latin typeface="Calendas Plus"/>
            </a:endParaRPr>
          </a:p>
          <a:p>
            <a:r>
              <a:rPr lang="en-US" dirty="0">
                <a:effectLst/>
                <a:latin typeface="Helvetica Neue" panose="02000503000000020004" pitchFamily="2" charset="0"/>
              </a:rPr>
              <a:t>For rationale: </a:t>
            </a:r>
          </a:p>
          <a:p>
            <a:r>
              <a:rPr lang="en-US" dirty="0">
                <a:effectLst/>
                <a:latin typeface="Helvetica Neue" panose="02000503000000020004" pitchFamily="2" charset="0"/>
              </a:rPr>
              <a:t>Causes of poor calibration are: </a:t>
            </a:r>
          </a:p>
          <a:p>
            <a:pPr>
              <a:buFont typeface="Arial" panose="020B0604020202020204" pitchFamily="34" charset="0"/>
              <a:buChar char="•"/>
            </a:pPr>
            <a:r>
              <a:rPr lang="en-US" dirty="0">
                <a:effectLst/>
                <a:latin typeface="Helvetica Neue" panose="02000503000000020004" pitchFamily="2" charset="0"/>
              </a:rPr>
              <a:t>statistical overfitting (not likely given size of dataset</a:t>
            </a:r>
          </a:p>
          <a:p>
            <a:pPr>
              <a:buFont typeface="Arial" panose="020B0604020202020204" pitchFamily="34" charset="0"/>
              <a:buChar char="•"/>
            </a:pPr>
            <a:r>
              <a:rPr lang="en-US" dirty="0">
                <a:effectLst/>
                <a:latin typeface="Helvetica Neue" panose="02000503000000020004" pitchFamily="2" charset="0"/>
              </a:rPr>
              <a:t>Heterogeneity in populations in terms of patient characteristics, disease incidence or prevalence, patient management, and treatment policies</a:t>
            </a: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r>
              <a:rPr lang="en-US" dirty="0">
                <a:effectLst/>
                <a:latin typeface="Helvetica Neue" panose="02000503000000020004" pitchFamily="2" charset="0"/>
              </a:rPr>
              <a:t>Aim 1 and 2: </a:t>
            </a:r>
          </a:p>
          <a:p>
            <a:r>
              <a:rPr lang="en-US" dirty="0">
                <a:effectLst/>
                <a:latin typeface="Helvetica Neue" panose="02000503000000020004" pitchFamily="2" charset="0"/>
              </a:rPr>
              <a:t>Calibration - particularly important for models that support decision-making. </a:t>
            </a:r>
          </a:p>
          <a:p>
            <a:r>
              <a:rPr lang="en-US" dirty="0">
                <a:effectLst/>
                <a:latin typeface="Helvetica Neue" panose="02000503000000020004" pitchFamily="2" charset="0"/>
                <a:hlinkClick r:id="rId3"/>
              </a:rPr>
              <a:t>https://bmcmedicine.biomedcentral.com/articles/10.1186/s12916-019-1466-7</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Calibration is particularly important because decisions are often made at thresholds. </a:t>
            </a:r>
          </a:p>
          <a:p>
            <a:r>
              <a:rPr lang="en-US" dirty="0">
                <a:effectLst/>
                <a:latin typeface="Helvetica Neue" panose="02000503000000020004" pitchFamily="2" charset="0"/>
              </a:rPr>
              <a:t>Reasons for poor calibration: </a:t>
            </a:r>
          </a:p>
          <a:p>
            <a:pPr>
              <a:buFont typeface="Arial" panose="020B0604020202020204" pitchFamily="34" charset="0"/>
              <a:buChar char="•"/>
            </a:pPr>
            <a:r>
              <a:rPr lang="en-US" dirty="0">
                <a:effectLst/>
                <a:latin typeface="Helvetica Neue" panose="02000503000000020004" pitchFamily="2" charset="0"/>
              </a:rPr>
              <a:t>shifting to a different incidence population</a:t>
            </a:r>
          </a:p>
          <a:p>
            <a:pPr>
              <a:buFont typeface="Arial" panose="020B0604020202020204" pitchFamily="34" charset="0"/>
              <a:buChar char="•"/>
            </a:pPr>
            <a:r>
              <a:rPr lang="en-US" dirty="0">
                <a:effectLst/>
                <a:latin typeface="Helvetica Neue" panose="02000503000000020004" pitchFamily="2" charset="0"/>
              </a:rPr>
              <a:t>changing patients or management over time</a:t>
            </a:r>
          </a:p>
          <a:p>
            <a:pPr>
              <a:buFont typeface="Arial" panose="020B0604020202020204" pitchFamily="34" charset="0"/>
              <a:buChar char="•"/>
            </a:pPr>
            <a:r>
              <a:rPr lang="en-US" dirty="0">
                <a:effectLst/>
                <a:latin typeface="Helvetica Neue" panose="02000503000000020004" pitchFamily="2" charset="0"/>
              </a:rPr>
              <a:t>overfitting</a:t>
            </a:r>
          </a:p>
          <a:p>
            <a:pPr>
              <a:buFont typeface="Arial" panose="020B0604020202020204" pitchFamily="34" charset="0"/>
              <a:buChar char="•"/>
            </a:pPr>
            <a:r>
              <a:rPr lang="en-US" dirty="0">
                <a:effectLst/>
                <a:latin typeface="Helvetica Neue" panose="02000503000000020004" pitchFamily="2" charset="0"/>
              </a:rPr>
              <a:t>changes in the measurement error of the predictor variables.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Levels of </a:t>
            </a:r>
            <a:r>
              <a:rPr lang="en-US" dirty="0" err="1">
                <a:effectLst/>
                <a:latin typeface="Helvetica Neue" panose="02000503000000020004" pitchFamily="2" charset="0"/>
              </a:rPr>
              <a:t>callibration</a:t>
            </a:r>
            <a:r>
              <a:rPr lang="en-US" dirty="0">
                <a:effectLst/>
                <a:latin typeface="Helvetica Neue" panose="02000503000000020004" pitchFamily="2" charset="0"/>
              </a:rPr>
              <a:t>: </a:t>
            </a:r>
          </a:p>
          <a:p>
            <a:pPr>
              <a:buFont typeface="+mj-lt"/>
              <a:buAutoNum type="arabicPeriod"/>
            </a:pPr>
            <a:r>
              <a:rPr lang="en-US" dirty="0">
                <a:effectLst/>
                <a:latin typeface="Helvetica Neue" panose="02000503000000020004" pitchFamily="2" charset="0"/>
              </a:rPr>
              <a:t>Mean calibration aka “calibration in the large” = average predicted rate = overall event rate. Calibration intercept = 0</a:t>
            </a:r>
          </a:p>
          <a:p>
            <a:pPr>
              <a:buFont typeface="+mj-lt"/>
              <a:buAutoNum type="arabicPeriod"/>
            </a:pPr>
            <a:r>
              <a:rPr lang="en-US" dirty="0">
                <a:effectLst/>
                <a:latin typeface="Helvetica Neue" panose="02000503000000020004" pitchFamily="2" charset="0"/>
              </a:rPr>
              <a:t>Weak calibration - on average the model doesn’t over- or underestimate risk and does not give too extreme or too modest estimates. = calibration intercept (=0) and calibration slope (=1)</a:t>
            </a:r>
          </a:p>
          <a:p>
            <a:pPr>
              <a:buFont typeface="+mj-lt"/>
              <a:buAutoNum type="arabicPeriod"/>
            </a:pPr>
            <a:r>
              <a:rPr lang="en-US" dirty="0">
                <a:effectLst/>
                <a:latin typeface="Helvetica Neue" panose="02000503000000020004" pitchFamily="2" charset="0"/>
              </a:rPr>
              <a:t>Moderate calibration = in each strata, the predicted number of people have the event. Assessed with calibration curve. </a:t>
            </a:r>
          </a:p>
          <a:p>
            <a:pPr>
              <a:buFont typeface="+mj-lt"/>
              <a:buAutoNum type="arabicPeriod"/>
            </a:pPr>
            <a:r>
              <a:rPr lang="en-US" dirty="0">
                <a:effectLst/>
                <a:latin typeface="Helvetica Neue" panose="02000503000000020004" pitchFamily="2" charset="0"/>
              </a:rPr>
              <a:t>Strong calibration = predicted risk and actual risk correspond for all </a:t>
            </a:r>
            <a:r>
              <a:rPr lang="en-US" dirty="0" err="1">
                <a:effectLst/>
                <a:latin typeface="Helvetica Neue" panose="02000503000000020004" pitchFamily="2" charset="0"/>
              </a:rPr>
              <a:t>combations</a:t>
            </a:r>
            <a:r>
              <a:rPr lang="en-US" dirty="0">
                <a:effectLst/>
                <a:latin typeface="Helvetica Neue" panose="02000503000000020004" pitchFamily="2" charset="0"/>
              </a:rPr>
              <a:t> of predictors. Utopic goal</a:t>
            </a: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r>
              <a:rPr lang="en-US" dirty="0">
                <a:effectLst/>
                <a:latin typeface="Helvetica Neue" panose="02000503000000020004" pitchFamily="2" charset="0"/>
              </a:rPr>
              <a:t>Call it a SCORE? - might be overstating validity to clinical use initially. Though eventually could be built out to fill this role.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LASSO - </a:t>
            </a:r>
          </a:p>
          <a:p>
            <a:r>
              <a:rPr lang="en-US" dirty="0">
                <a:effectLst/>
                <a:latin typeface="Helvetica Neue" panose="02000503000000020004" pitchFamily="2" charset="0"/>
              </a:rPr>
              <a:t>A method of feature selection where you algorithmically shrink the coefficients of less important variables to 0 </a:t>
            </a:r>
          </a:p>
          <a:p>
            <a:r>
              <a:rPr lang="en-US" dirty="0">
                <a:effectLst/>
                <a:latin typeface="Helvetica Neue" panose="02000503000000020004" pitchFamily="2" charset="0"/>
              </a:rPr>
              <a:t>—lasso regression works like a feature selector that picks out the most important coefficients, i.e. those that are most predictive (and have the lowest p-values)</a:t>
            </a:r>
          </a:p>
          <a:p>
            <a:pPr>
              <a:buFont typeface="Arial" panose="020B0604020202020204" pitchFamily="34" charset="0"/>
              <a:buChar char="•"/>
            </a:pP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27</a:t>
            </a:fld>
            <a:endParaRPr lang="en-US"/>
          </a:p>
        </p:txBody>
      </p:sp>
    </p:spTree>
    <p:extLst>
      <p:ext uri="{BB962C8B-B14F-4D97-AF65-F5344CB8AC3E}">
        <p14:creationId xmlns:p14="http://schemas.microsoft.com/office/powerpoint/2010/main" val="211646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Desired Specs: </a:t>
            </a:r>
          </a:p>
          <a:p>
            <a:pPr lvl="1"/>
            <a:r>
              <a:rPr lang="en-US" i="1" dirty="0"/>
              <a:t>REALLY simple: </a:t>
            </a:r>
            <a:r>
              <a:rPr lang="en-US" dirty="0"/>
              <a:t>Usable by researchers (available as </a:t>
            </a:r>
            <a:r>
              <a:rPr lang="en-US" dirty="0" err="1"/>
              <a:t>ShinyApp</a:t>
            </a:r>
            <a:r>
              <a:rPr lang="en-US" dirty="0"/>
              <a:t> on my </a:t>
            </a:r>
            <a:r>
              <a:rPr lang="en-US" dirty="0" err="1"/>
              <a:t>github</a:t>
            </a:r>
            <a:r>
              <a:rPr lang="en-US" dirty="0"/>
              <a:t>). No ML*</a:t>
            </a:r>
          </a:p>
          <a:p>
            <a:pPr lvl="1"/>
            <a:r>
              <a:rPr lang="en-US" dirty="0"/>
              <a:t>Usable on different data-sets:</a:t>
            </a:r>
          </a:p>
          <a:p>
            <a:pPr lvl="2"/>
            <a:r>
              <a:rPr lang="en-US" dirty="0"/>
              <a:t> e.g. NHIS (ICD codes &amp; demographics only), health record data (more data elements)</a:t>
            </a:r>
          </a:p>
          <a:p>
            <a:pPr lvl="1"/>
            <a:r>
              <a:rPr lang="en-US" dirty="0"/>
              <a:t>Probabilistic: Give either a categorical (v. low, low, high, v. high) or numerical prediction.</a:t>
            </a:r>
          </a:p>
          <a:p>
            <a:pPr lvl="2"/>
            <a:r>
              <a:rPr lang="en-US" dirty="0"/>
              <a:t>Some tasks warrant high specificity; others high sensitivity. Allows researcher discretion</a:t>
            </a:r>
          </a:p>
          <a:p>
            <a:endParaRPr lang="en-US" dirty="0"/>
          </a:p>
          <a:p>
            <a:endParaRPr lang="en-US" dirty="0"/>
          </a:p>
          <a:p>
            <a:r>
              <a:rPr lang="en-US" dirty="0"/>
              <a:t>Traditional medical diagnostic studies describe uncertainty in the parameter estimate of a test characteristic on the patients studied, but what we really want to know is how well the test will work (and our uncertainty about that) when applied to a new population. </a:t>
            </a:r>
          </a:p>
          <a:p>
            <a:endParaRPr lang="en-US" dirty="0"/>
          </a:p>
          <a:p>
            <a:r>
              <a:rPr lang="en-US" dirty="0"/>
              <a:t>Moving from methods that minimize the RMSE of the sample (</a:t>
            </a:r>
            <a:r>
              <a:rPr lang="en-US" dirty="0" err="1"/>
              <a:t>ie</a:t>
            </a:r>
            <a:r>
              <a:rPr lang="en-US" dirty="0"/>
              <a:t>. explaining), to ones that minimize the error in the prediction of samples (often using bootstrapped samples)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“Strictly speaking, one validates not a measuring instrument but rather some use to which the instrument is put.” (Nunnally, 1978, p.87)</a:t>
            </a:r>
          </a:p>
          <a:p>
            <a:endParaRPr lang="en-US" dirty="0"/>
          </a:p>
          <a:p>
            <a:endParaRPr lang="en-US" dirty="0"/>
          </a:p>
          <a:p>
            <a:endParaRPr lang="en-US" dirty="0"/>
          </a:p>
          <a:p>
            <a:r>
              <a:rPr lang="en-US" dirty="0"/>
              <a:t>LASSO etc. </a:t>
            </a:r>
          </a:p>
          <a:p>
            <a:endParaRPr lang="en-US" dirty="0"/>
          </a:p>
          <a:p>
            <a:r>
              <a:rPr lang="en-US" dirty="0"/>
              <a:t>Combine this and the next </a:t>
            </a:r>
          </a:p>
          <a:p>
            <a:endParaRPr lang="en-US" dirty="0"/>
          </a:p>
          <a:p>
            <a:r>
              <a:rPr lang="en-US" dirty="0"/>
              <a:t>https://</a:t>
            </a:r>
            <a:r>
              <a:rPr lang="en-US" dirty="0" err="1"/>
              <a:t>www.geeksforgeeks.org</a:t>
            </a:r>
            <a:r>
              <a:rPr lang="en-US" dirty="0"/>
              <a:t>/ml-bias-variance-trade-off/amp/</a:t>
            </a:r>
          </a:p>
          <a:p>
            <a:endParaRPr lang="en-US" dirty="0"/>
          </a:p>
          <a:p>
            <a:r>
              <a:rPr lang="en-US" dirty="0"/>
              <a:t>Dichotomization = easy to understand, but not very good use of information</a:t>
            </a:r>
          </a:p>
          <a:p>
            <a:endParaRPr lang="en-US" dirty="0"/>
          </a:p>
          <a:p>
            <a:r>
              <a:rPr lang="en-US" dirty="0"/>
              <a:t>Calibration: does the predicted risk = the actual risk </a:t>
            </a:r>
          </a:p>
          <a:p>
            <a:endParaRPr lang="en-US" dirty="0"/>
          </a:p>
          <a:p>
            <a:r>
              <a:rPr lang="en-US" dirty="0"/>
              <a:t>Cross-validation: resample (leaving one out) and assess stability to try to infer how well the model will work on another sample. </a:t>
            </a:r>
          </a:p>
          <a:p>
            <a:pPr marL="171450" indent="-171450">
              <a:buFont typeface="Wingdings" pitchFamily="2" charset="2"/>
              <a:buChar char="à"/>
            </a:pPr>
            <a:r>
              <a:rPr lang="en-US" dirty="0">
                <a:sym typeface="Wingdings" pitchFamily="2" charset="2"/>
              </a:rPr>
              <a:t>goal is to minimize the errors of predictions outside the people </a:t>
            </a:r>
            <a:endParaRPr lang="en-US" dirty="0"/>
          </a:p>
          <a:p>
            <a:endParaRPr lang="en-US" dirty="0"/>
          </a:p>
          <a:p>
            <a:r>
              <a:rPr lang="en-US" b="0" i="0" dirty="0">
                <a:solidFill>
                  <a:srgbClr val="3B3B3B"/>
                </a:solidFill>
                <a:effectLst/>
                <a:latin typeface="Calendas Plus"/>
              </a:rPr>
              <a:t>“The bias-variance tradeoff states that the risk of an estimator can be decomposed into two components: a constant “bias” term, which reflects how far off the average value of the estimate is from the correct value; and an unbiased “variance” term, which accounts for the randomness of the sample.”</a:t>
            </a:r>
          </a:p>
          <a:p>
            <a:endParaRPr lang="en-US" b="0" i="0" dirty="0">
              <a:solidFill>
                <a:srgbClr val="3B3B3B"/>
              </a:solidFill>
              <a:effectLst/>
              <a:latin typeface="Calendas Plus"/>
            </a:endParaRPr>
          </a:p>
          <a:p>
            <a:r>
              <a:rPr lang="en-US" b="0" i="0" dirty="0">
                <a:solidFill>
                  <a:srgbClr val="3B3B3B"/>
                </a:solidFill>
                <a:effectLst/>
                <a:latin typeface="Calendas Plus"/>
              </a:rPr>
              <a:t>Stoddard: </a:t>
            </a:r>
          </a:p>
          <a:p>
            <a:r>
              <a:rPr lang="en-US" sz="1800" dirty="0">
                <a:effectLst/>
                <a:latin typeface="Times New Roman" panose="02020603050405020304" pitchFamily="18" charset="0"/>
                <a:ea typeface="Times New Roman" panose="02020603050405020304" pitchFamily="18" charset="0"/>
              </a:rPr>
              <a:t>Prognostic models, in general, tend to be overly optimistic.  That is, the model appears to discriminate patients better in the dataset used for developing the model than it will in future patients.  One source of such optimism is regression- towards-the-mean bias, where future patients tend to be more similar than was observed in the original sample.  Another source is overfitting. To correct for the </a:t>
            </a:r>
            <a:r>
              <a:rPr lang="en-US" sz="1800" dirty="0" err="1">
                <a:effectLst/>
                <a:latin typeface="Times New Roman" panose="02020603050405020304" pitchFamily="18" charset="0"/>
                <a:ea typeface="Times New Roman" panose="02020603050405020304" pitchFamily="18" charset="0"/>
              </a:rPr>
              <a:t>optimisim</a:t>
            </a:r>
            <a:r>
              <a:rPr lang="en-US" sz="1800" dirty="0">
                <a:effectLst/>
                <a:latin typeface="Times New Roman" panose="02020603050405020304" pitchFamily="18" charset="0"/>
                <a:ea typeface="Times New Roman" panose="02020603050405020304" pitchFamily="18" charset="0"/>
              </a:rPr>
              <a:t>, the model should be calibrated to allow for such “shrinkage.” </a:t>
            </a:r>
            <a:endParaRPr lang="en-US" b="0" i="0" dirty="0">
              <a:solidFill>
                <a:srgbClr val="3B3B3B"/>
              </a:solidFill>
              <a:effectLst/>
              <a:latin typeface="Calendas Plus"/>
            </a:endParaRPr>
          </a:p>
          <a:p>
            <a:endParaRPr lang="en-US" b="0" i="0" dirty="0">
              <a:solidFill>
                <a:srgbClr val="3B3B3B"/>
              </a:solidFill>
              <a:effectLst/>
              <a:latin typeface="Calendas Plus"/>
            </a:endParaRPr>
          </a:p>
          <a:p>
            <a:r>
              <a:rPr lang="en-US" dirty="0">
                <a:effectLst/>
                <a:latin typeface="Helvetica Neue" panose="02000503000000020004" pitchFamily="2" charset="0"/>
              </a:rPr>
              <a:t>For rationale: </a:t>
            </a:r>
          </a:p>
          <a:p>
            <a:r>
              <a:rPr lang="en-US" dirty="0">
                <a:effectLst/>
                <a:latin typeface="Helvetica Neue" panose="02000503000000020004" pitchFamily="2" charset="0"/>
              </a:rPr>
              <a:t>Causes of poor calibration are: </a:t>
            </a:r>
          </a:p>
          <a:p>
            <a:pPr>
              <a:buFont typeface="Arial" panose="020B0604020202020204" pitchFamily="34" charset="0"/>
              <a:buChar char="•"/>
            </a:pPr>
            <a:r>
              <a:rPr lang="en-US" dirty="0">
                <a:effectLst/>
                <a:latin typeface="Helvetica Neue" panose="02000503000000020004" pitchFamily="2" charset="0"/>
              </a:rPr>
              <a:t>statistical overfitting (not likely given size of dataset</a:t>
            </a:r>
          </a:p>
          <a:p>
            <a:pPr>
              <a:buFont typeface="Arial" panose="020B0604020202020204" pitchFamily="34" charset="0"/>
              <a:buChar char="•"/>
            </a:pPr>
            <a:r>
              <a:rPr lang="en-US" dirty="0">
                <a:effectLst/>
                <a:latin typeface="Helvetica Neue" panose="02000503000000020004" pitchFamily="2" charset="0"/>
              </a:rPr>
              <a:t>Heterogeneity in populations in terms of patient characteristics, disease incidence or prevalence, patient management, and treatment policies</a:t>
            </a: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r>
              <a:rPr lang="en-US" dirty="0">
                <a:effectLst/>
                <a:latin typeface="Helvetica Neue" panose="02000503000000020004" pitchFamily="2" charset="0"/>
              </a:rPr>
              <a:t>Aim 1 and 2: </a:t>
            </a:r>
          </a:p>
          <a:p>
            <a:r>
              <a:rPr lang="en-US" dirty="0">
                <a:effectLst/>
                <a:latin typeface="Helvetica Neue" panose="02000503000000020004" pitchFamily="2" charset="0"/>
              </a:rPr>
              <a:t>Calibration - particularly important for models that support decision-making. </a:t>
            </a:r>
          </a:p>
          <a:p>
            <a:r>
              <a:rPr lang="en-US" dirty="0">
                <a:effectLst/>
                <a:latin typeface="Helvetica Neue" panose="02000503000000020004" pitchFamily="2" charset="0"/>
                <a:hlinkClick r:id="rId3"/>
              </a:rPr>
              <a:t>https://bmcmedicine.biomedcentral.com/articles/10.1186/s12916-019-1466-7</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Calibration is particularly important because decisions are often made at thresholds. </a:t>
            </a:r>
          </a:p>
          <a:p>
            <a:r>
              <a:rPr lang="en-US" dirty="0">
                <a:effectLst/>
                <a:latin typeface="Helvetica Neue" panose="02000503000000020004" pitchFamily="2" charset="0"/>
              </a:rPr>
              <a:t>Reasons for poor calibration: </a:t>
            </a:r>
          </a:p>
          <a:p>
            <a:pPr>
              <a:buFont typeface="Arial" panose="020B0604020202020204" pitchFamily="34" charset="0"/>
              <a:buChar char="•"/>
            </a:pPr>
            <a:r>
              <a:rPr lang="en-US" dirty="0">
                <a:effectLst/>
                <a:latin typeface="Helvetica Neue" panose="02000503000000020004" pitchFamily="2" charset="0"/>
              </a:rPr>
              <a:t>shifting to a different incidence population</a:t>
            </a:r>
          </a:p>
          <a:p>
            <a:pPr>
              <a:buFont typeface="Arial" panose="020B0604020202020204" pitchFamily="34" charset="0"/>
              <a:buChar char="•"/>
            </a:pPr>
            <a:r>
              <a:rPr lang="en-US" dirty="0">
                <a:effectLst/>
                <a:latin typeface="Helvetica Neue" panose="02000503000000020004" pitchFamily="2" charset="0"/>
              </a:rPr>
              <a:t>changing patients or management over time</a:t>
            </a:r>
          </a:p>
          <a:p>
            <a:pPr>
              <a:buFont typeface="Arial" panose="020B0604020202020204" pitchFamily="34" charset="0"/>
              <a:buChar char="•"/>
            </a:pPr>
            <a:r>
              <a:rPr lang="en-US" dirty="0">
                <a:effectLst/>
                <a:latin typeface="Helvetica Neue" panose="02000503000000020004" pitchFamily="2" charset="0"/>
              </a:rPr>
              <a:t>overfitting</a:t>
            </a:r>
          </a:p>
          <a:p>
            <a:pPr>
              <a:buFont typeface="Arial" panose="020B0604020202020204" pitchFamily="34" charset="0"/>
              <a:buChar char="•"/>
            </a:pPr>
            <a:r>
              <a:rPr lang="en-US" dirty="0">
                <a:effectLst/>
                <a:latin typeface="Helvetica Neue" panose="02000503000000020004" pitchFamily="2" charset="0"/>
              </a:rPr>
              <a:t>changes in the measurement error of the predictor variables.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Levels of </a:t>
            </a:r>
            <a:r>
              <a:rPr lang="en-US" dirty="0" err="1">
                <a:effectLst/>
                <a:latin typeface="Helvetica Neue" panose="02000503000000020004" pitchFamily="2" charset="0"/>
              </a:rPr>
              <a:t>callibration</a:t>
            </a:r>
            <a:r>
              <a:rPr lang="en-US" dirty="0">
                <a:effectLst/>
                <a:latin typeface="Helvetica Neue" panose="02000503000000020004" pitchFamily="2" charset="0"/>
              </a:rPr>
              <a:t>: </a:t>
            </a:r>
          </a:p>
          <a:p>
            <a:pPr>
              <a:buFont typeface="+mj-lt"/>
              <a:buAutoNum type="arabicPeriod"/>
            </a:pPr>
            <a:r>
              <a:rPr lang="en-US" dirty="0">
                <a:effectLst/>
                <a:latin typeface="Helvetica Neue" panose="02000503000000020004" pitchFamily="2" charset="0"/>
              </a:rPr>
              <a:t>Mean calibration aka “calibration in the large” = average predicted rate = overall event rate. Calibration intercept = 0</a:t>
            </a:r>
          </a:p>
          <a:p>
            <a:pPr>
              <a:buFont typeface="+mj-lt"/>
              <a:buAutoNum type="arabicPeriod"/>
            </a:pPr>
            <a:r>
              <a:rPr lang="en-US" dirty="0">
                <a:effectLst/>
                <a:latin typeface="Helvetica Neue" panose="02000503000000020004" pitchFamily="2" charset="0"/>
              </a:rPr>
              <a:t>Weak calibration - on average the model doesn’t over- or underestimate risk and does not give too extreme or too modest estimates. = calibration intercept (=0) and calibration slope (=1)</a:t>
            </a:r>
          </a:p>
          <a:p>
            <a:pPr>
              <a:buFont typeface="+mj-lt"/>
              <a:buAutoNum type="arabicPeriod"/>
            </a:pPr>
            <a:r>
              <a:rPr lang="en-US" dirty="0">
                <a:effectLst/>
                <a:latin typeface="Helvetica Neue" panose="02000503000000020004" pitchFamily="2" charset="0"/>
              </a:rPr>
              <a:t>Moderate calibration = in each strata, the predicted number of people have the event. Assessed with calibration curve. </a:t>
            </a:r>
          </a:p>
          <a:p>
            <a:pPr>
              <a:buFont typeface="+mj-lt"/>
              <a:buAutoNum type="arabicPeriod"/>
            </a:pPr>
            <a:r>
              <a:rPr lang="en-US" dirty="0">
                <a:effectLst/>
                <a:latin typeface="Helvetica Neue" panose="02000503000000020004" pitchFamily="2" charset="0"/>
              </a:rPr>
              <a:t>Strong calibration = predicted risk and actual risk correspond for all </a:t>
            </a:r>
            <a:r>
              <a:rPr lang="en-US" dirty="0" err="1">
                <a:effectLst/>
                <a:latin typeface="Helvetica Neue" panose="02000503000000020004" pitchFamily="2" charset="0"/>
              </a:rPr>
              <a:t>combations</a:t>
            </a:r>
            <a:r>
              <a:rPr lang="en-US" dirty="0">
                <a:effectLst/>
                <a:latin typeface="Helvetica Neue" panose="02000503000000020004" pitchFamily="2" charset="0"/>
              </a:rPr>
              <a:t> of predictors. Utopic goal</a:t>
            </a: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r>
              <a:rPr lang="en-US" dirty="0">
                <a:effectLst/>
                <a:latin typeface="Helvetica Neue" panose="02000503000000020004" pitchFamily="2" charset="0"/>
              </a:rPr>
              <a:t>Call it a SCORE? - might be overstating validity to clinical use initially. Though eventually could be built out to fill this role.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LASSO - </a:t>
            </a:r>
          </a:p>
          <a:p>
            <a:r>
              <a:rPr lang="en-US" dirty="0">
                <a:effectLst/>
                <a:latin typeface="Helvetica Neue" panose="02000503000000020004" pitchFamily="2" charset="0"/>
              </a:rPr>
              <a:t>A method of feature selection where you algorithmically shrink the coefficients of less important variables to 0 </a:t>
            </a:r>
          </a:p>
          <a:p>
            <a:r>
              <a:rPr lang="en-US" dirty="0">
                <a:effectLst/>
                <a:latin typeface="Helvetica Neue" panose="02000503000000020004" pitchFamily="2" charset="0"/>
              </a:rPr>
              <a:t>—lasso regression works like a feature selector that picks out the most important coefficients, i.e. those that are most predictive (and have the lowest p-values)</a:t>
            </a:r>
          </a:p>
          <a:p>
            <a:pPr>
              <a:buFont typeface="Arial" panose="020B0604020202020204" pitchFamily="34" charset="0"/>
              <a:buChar char="•"/>
            </a:pP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28</a:t>
            </a:fld>
            <a:endParaRPr lang="en-US"/>
          </a:p>
        </p:txBody>
      </p:sp>
    </p:spTree>
    <p:extLst>
      <p:ext uri="{BB962C8B-B14F-4D97-AF65-F5344CB8AC3E}">
        <p14:creationId xmlns:p14="http://schemas.microsoft.com/office/powerpoint/2010/main" val="3537148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29</a:t>
            </a:fld>
            <a:endParaRPr lang="en-US"/>
          </a:p>
        </p:txBody>
      </p:sp>
    </p:spTree>
    <p:extLst>
      <p:ext uri="{BB962C8B-B14F-4D97-AF65-F5344CB8AC3E}">
        <p14:creationId xmlns:p14="http://schemas.microsoft.com/office/powerpoint/2010/main" val="3826264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Simplify this slide. </a:t>
            </a:r>
          </a:p>
          <a:p>
            <a:endParaRPr lang="en-US" dirty="0"/>
          </a:p>
          <a:p>
            <a:r>
              <a:rPr lang="en-US" dirty="0"/>
              <a:t>Revise the red portions. </a:t>
            </a:r>
          </a:p>
          <a:p>
            <a:br>
              <a:rPr lang="en-US" dirty="0"/>
            </a:br>
            <a:r>
              <a:rPr lang="en-US" dirty="0"/>
              <a:t>What could you do with this? </a:t>
            </a:r>
          </a:p>
          <a:p>
            <a:endParaRPr lang="en-US" dirty="0"/>
          </a:p>
          <a:p>
            <a:pPr marL="0" indent="0">
              <a:buNone/>
            </a:pPr>
            <a:r>
              <a:rPr lang="en-US" dirty="0"/>
              <a:t>Break the requirements for patients to have received an ABG to be correctly classified: </a:t>
            </a:r>
          </a:p>
          <a:p>
            <a:r>
              <a:rPr lang="en-US" dirty="0"/>
              <a:t>Create a cohort of patients with hypercapnia where enrollment is not contingent on providers recognizing the disease</a:t>
            </a:r>
          </a:p>
          <a:p>
            <a:r>
              <a:rPr lang="en-US" dirty="0"/>
              <a:t>Treat hypercapnic respiratory failure as an outcome (</a:t>
            </a:r>
            <a:r>
              <a:rPr lang="en-US" dirty="0" err="1"/>
              <a:t>ie</a:t>
            </a:r>
            <a:r>
              <a:rPr lang="en-US" dirty="0"/>
              <a:t>. med safety trials, air pollution) or properly as a covariate (adjusting on hypercapnia status)</a:t>
            </a:r>
          </a:p>
          <a:p>
            <a:r>
              <a:rPr lang="en-US" dirty="0"/>
              <a:t>Benchmark diagnostic performance and evaluate the influence of institutional, and individual sources of variation.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30</a:t>
            </a:fld>
            <a:endParaRPr lang="en-US"/>
          </a:p>
        </p:txBody>
      </p:sp>
    </p:spTree>
    <p:extLst>
      <p:ext uri="{BB962C8B-B14F-4D97-AF65-F5344CB8AC3E}">
        <p14:creationId xmlns:p14="http://schemas.microsoft.com/office/powerpoint/2010/main" val="1212114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our best to construct this cohort: </a:t>
            </a:r>
          </a:p>
          <a:p>
            <a:endParaRPr lang="en-US" dirty="0"/>
          </a:p>
          <a:p>
            <a:r>
              <a:rPr lang="en-US" dirty="0"/>
              <a:t>As a byproduct, we will also discover information about: </a:t>
            </a:r>
          </a:p>
          <a:p>
            <a:r>
              <a:rPr lang="en-US" dirty="0"/>
              <a:t>- proof of principle whether there are importantly missed patient out there</a:t>
            </a:r>
          </a:p>
          <a:p>
            <a:r>
              <a:rPr lang="en-US" dirty="0"/>
              <a:t>- insight into the likely impact of of those misses</a:t>
            </a:r>
          </a:p>
        </p:txBody>
      </p:sp>
      <p:sp>
        <p:nvSpPr>
          <p:cNvPr id="4" name="Slide Number Placeholder 3"/>
          <p:cNvSpPr>
            <a:spLocks noGrp="1"/>
          </p:cNvSpPr>
          <p:nvPr>
            <p:ph type="sldNum" sz="quarter" idx="5"/>
          </p:nvPr>
        </p:nvSpPr>
        <p:spPr/>
        <p:txBody>
          <a:bodyPr/>
          <a:lstStyle/>
          <a:p>
            <a:fld id="{A6D5CAE9-DAF4-4D97-913D-E8A4125ADDAD}" type="slidenum">
              <a:rPr lang="en-US" smtClean="0"/>
              <a:t>31</a:t>
            </a:fld>
            <a:endParaRPr lang="en-US"/>
          </a:p>
        </p:txBody>
      </p:sp>
    </p:spTree>
    <p:extLst>
      <p:ext uri="{BB962C8B-B14F-4D97-AF65-F5344CB8AC3E}">
        <p14:creationId xmlns:p14="http://schemas.microsoft.com/office/powerpoint/2010/main" val="373970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purposes to the respiratory system: get enough oxygen to the blood, and get enough CO2 out of the blood. </a:t>
            </a:r>
          </a:p>
          <a:p>
            <a:endParaRPr lang="en-US" dirty="0"/>
          </a:p>
          <a:p>
            <a:endParaRPr lang="en-US" dirty="0"/>
          </a:p>
          <a:p>
            <a:r>
              <a:rPr lang="en-US" dirty="0"/>
              <a:t>TODO: [ ] back to the schema</a:t>
            </a:r>
          </a:p>
          <a:p>
            <a:endParaRPr lang="en-US" dirty="0"/>
          </a:p>
          <a:p>
            <a:r>
              <a:rPr lang="en-US" dirty="0"/>
              <a:t>[ ] Decrease to ONLY low ventilation = CO2 goes up, like in the valley with pollution. </a:t>
            </a:r>
          </a:p>
        </p:txBody>
      </p:sp>
      <p:sp>
        <p:nvSpPr>
          <p:cNvPr id="4" name="Slide Number Placeholder 3"/>
          <p:cNvSpPr>
            <a:spLocks noGrp="1"/>
          </p:cNvSpPr>
          <p:nvPr>
            <p:ph type="sldNum" sz="quarter" idx="5"/>
          </p:nvPr>
        </p:nvSpPr>
        <p:spPr/>
        <p:txBody>
          <a:bodyPr/>
          <a:lstStyle/>
          <a:p>
            <a:fld id="{A6D5CAE9-DAF4-4D97-913D-E8A4125ADDAD}" type="slidenum">
              <a:rPr lang="en-US" smtClean="0"/>
              <a:t>3</a:t>
            </a:fld>
            <a:endParaRPr lang="en-US"/>
          </a:p>
        </p:txBody>
      </p:sp>
    </p:spTree>
    <p:extLst>
      <p:ext uri="{BB962C8B-B14F-4D97-AF65-F5344CB8AC3E}">
        <p14:creationId xmlns:p14="http://schemas.microsoft.com/office/powerpoint/2010/main" val="352751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32</a:t>
            </a:fld>
            <a:endParaRPr lang="en-US"/>
          </a:p>
        </p:txBody>
      </p:sp>
    </p:spTree>
    <p:extLst>
      <p:ext uri="{BB962C8B-B14F-4D97-AF65-F5344CB8AC3E}">
        <p14:creationId xmlns:p14="http://schemas.microsoft.com/office/powerpoint/2010/main" val="3496825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a:t>
            </a:r>
          </a:p>
          <a:p>
            <a:endParaRPr lang="en-US" dirty="0"/>
          </a:p>
          <a:p>
            <a:endParaRPr lang="en-US" dirty="0"/>
          </a:p>
          <a:p>
            <a:r>
              <a:rPr lang="en-US" dirty="0"/>
              <a:t>Want to emphasize: use this technology to DO BETTER RESEARCH</a:t>
            </a:r>
          </a:p>
        </p:txBody>
      </p:sp>
      <p:sp>
        <p:nvSpPr>
          <p:cNvPr id="4" name="Slide Number Placeholder 3"/>
          <p:cNvSpPr>
            <a:spLocks noGrp="1"/>
          </p:cNvSpPr>
          <p:nvPr>
            <p:ph type="sldNum" sz="quarter" idx="5"/>
          </p:nvPr>
        </p:nvSpPr>
        <p:spPr/>
        <p:txBody>
          <a:bodyPr/>
          <a:lstStyle/>
          <a:p>
            <a:fld id="{A6D5CAE9-DAF4-4D97-913D-E8A4125ADDAD}" type="slidenum">
              <a:rPr lang="en-US" smtClean="0"/>
              <a:t>33</a:t>
            </a:fld>
            <a:endParaRPr lang="en-US"/>
          </a:p>
        </p:txBody>
      </p:sp>
    </p:spTree>
    <p:extLst>
      <p:ext uri="{BB962C8B-B14F-4D97-AF65-F5344CB8AC3E}">
        <p14:creationId xmlns:p14="http://schemas.microsoft.com/office/powerpoint/2010/main" val="876742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element not discussed here is the local fine-tuning that must occur. </a:t>
            </a:r>
          </a:p>
        </p:txBody>
      </p:sp>
      <p:sp>
        <p:nvSpPr>
          <p:cNvPr id="4" name="Slide Number Placeholder 3"/>
          <p:cNvSpPr>
            <a:spLocks noGrp="1"/>
          </p:cNvSpPr>
          <p:nvPr>
            <p:ph type="sldNum" sz="quarter" idx="5"/>
          </p:nvPr>
        </p:nvSpPr>
        <p:spPr/>
        <p:txBody>
          <a:bodyPr/>
          <a:lstStyle/>
          <a:p>
            <a:fld id="{A6D5CAE9-DAF4-4D97-913D-E8A4125ADDAD}" type="slidenum">
              <a:rPr lang="en-US" smtClean="0"/>
              <a:t>34</a:t>
            </a:fld>
            <a:endParaRPr lang="en-US"/>
          </a:p>
        </p:txBody>
      </p:sp>
    </p:spTree>
    <p:extLst>
      <p:ext uri="{BB962C8B-B14F-4D97-AF65-F5344CB8AC3E}">
        <p14:creationId xmlns:p14="http://schemas.microsoft.com/office/powerpoint/2010/main" val="2757168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this fail?</a:t>
            </a:r>
          </a:p>
          <a:p>
            <a:pPr lvl="1"/>
            <a:r>
              <a:rPr lang="en-US" dirty="0"/>
              <a:t>Aim 1 results will influence needed sample size</a:t>
            </a:r>
          </a:p>
          <a:p>
            <a:pPr lvl="1"/>
            <a:r>
              <a:rPr lang="en-US" dirty="0"/>
              <a:t>Can I access EHR data fast enough?</a:t>
            </a:r>
          </a:p>
          <a:p>
            <a:pPr lvl="1"/>
            <a:r>
              <a:rPr lang="en-US" dirty="0"/>
              <a:t>Hawthorne effect? Due to hypoxemia (elevation), do they get identified earlier? </a:t>
            </a:r>
          </a:p>
          <a:p>
            <a:endParaRPr lang="en-US" dirty="0"/>
          </a:p>
          <a:p>
            <a:endParaRPr lang="en-US" dirty="0"/>
          </a:p>
          <a:p>
            <a:r>
              <a:rPr lang="en-US" dirty="0" err="1">
                <a:solidFill>
                  <a:srgbClr val="C00000"/>
                </a:solidFill>
              </a:rPr>
              <a:t>stata</a:t>
            </a:r>
            <a:r>
              <a:rPr lang="en-US" dirty="0">
                <a:solidFill>
                  <a:srgbClr val="C00000"/>
                </a:solidFill>
              </a:rPr>
              <a:t> </a:t>
            </a:r>
            <a:r>
              <a:rPr lang="en-US" dirty="0" err="1">
                <a:solidFill>
                  <a:srgbClr val="C00000"/>
                </a:solidFill>
              </a:rPr>
              <a:t>diagsampsi</a:t>
            </a:r>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35</a:t>
            </a:fld>
            <a:endParaRPr lang="en-US"/>
          </a:p>
        </p:txBody>
      </p:sp>
    </p:spTree>
    <p:extLst>
      <p:ext uri="{BB962C8B-B14F-4D97-AF65-F5344CB8AC3E}">
        <p14:creationId xmlns:p14="http://schemas.microsoft.com/office/powerpoint/2010/main" val="3112405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36</a:t>
            </a:fld>
            <a:endParaRPr lang="en-US"/>
          </a:p>
        </p:txBody>
      </p:sp>
    </p:spTree>
    <p:extLst>
      <p:ext uri="{BB962C8B-B14F-4D97-AF65-F5344CB8AC3E}">
        <p14:creationId xmlns:p14="http://schemas.microsoft.com/office/powerpoint/2010/main" val="743387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we don’t just want to focus on identifying more patients who would have a blood gas CO2 over 45 mmHg if it were checked… we want to identify the patients who have and are going to continue to have clinically important respiratory failure and, ideally, those who will benefit from known therapies. </a:t>
            </a:r>
          </a:p>
          <a:p>
            <a:endParaRPr lang="en-US" dirty="0"/>
          </a:p>
          <a:p>
            <a:r>
              <a:rPr lang="en-US" dirty="0"/>
              <a:t>Retrospective cohort of patients predicted but not recognized to have hypercapnia</a:t>
            </a:r>
          </a:p>
          <a:p>
            <a:pPr lvl="1"/>
            <a:r>
              <a:rPr lang="en-US" dirty="0"/>
              <a:t>Longitudinal, high % follow-up within-system (VA)</a:t>
            </a:r>
          </a:p>
          <a:p>
            <a:r>
              <a:rPr lang="en-US" dirty="0"/>
              <a:t>Number of ”predicted likely” visits before definitive recognition </a:t>
            </a:r>
          </a:p>
          <a:p>
            <a:r>
              <a:rPr lang="en-US" dirty="0"/>
              <a:t>Hazard of ED visit, admission, mortality (comparison: ABG confirmed, ICD confirmed, treated)</a:t>
            </a:r>
          </a:p>
          <a:p>
            <a:r>
              <a:rPr lang="en-US" dirty="0"/>
              <a:t>Prediction: patients likely to have hypercapnia incur similar to increased risk of those confirmed. </a:t>
            </a:r>
          </a:p>
          <a:p>
            <a:pPr lvl="1"/>
            <a:r>
              <a:rPr lang="en-US" dirty="0"/>
              <a:t>supports, but does not demonstrate, that recognition may be beneficial</a:t>
            </a:r>
          </a:p>
          <a:p>
            <a:pPr marL="171450" indent="-171450">
              <a:buFont typeface="Wingdings" pitchFamily="2" charset="2"/>
              <a:buChar char="è"/>
            </a:pPr>
            <a:endParaRPr lang="en-US" dirty="0"/>
          </a:p>
          <a:p>
            <a:r>
              <a:rPr lang="en-US" dirty="0"/>
              <a:t>Threats to validity: </a:t>
            </a:r>
          </a:p>
          <a:p>
            <a:pPr lvl="1"/>
            <a:r>
              <a:rPr lang="en-US" dirty="0"/>
              <a:t>Is it the hypercapnia risk, per-se? (negative controls)</a:t>
            </a:r>
          </a:p>
          <a:p>
            <a:pPr lvl="1"/>
            <a:r>
              <a:rPr lang="en-US" dirty="0"/>
              <a:t>Risk might be ameliorated by treatment</a:t>
            </a:r>
          </a:p>
          <a:p>
            <a:pPr lvl="1"/>
            <a:r>
              <a:rPr lang="en-US" dirty="0"/>
              <a:t>Risk among patients with hypercapnia is not binary [</a:t>
            </a:r>
            <a:r>
              <a:rPr lang="en-US" dirty="0" err="1"/>
              <a:t>ie</a:t>
            </a:r>
            <a:r>
              <a:rPr lang="en-US" dirty="0"/>
              <a:t> risk PaCO2=90 &gt;&gt;&gt; 50]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Other relevant data: sources of variation in probability of obtaining ABG or VBG, referral to sleep</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37</a:t>
            </a:fld>
            <a:endParaRPr lang="en-US"/>
          </a:p>
        </p:txBody>
      </p:sp>
    </p:spTree>
    <p:extLst>
      <p:ext uri="{BB962C8B-B14F-4D97-AF65-F5344CB8AC3E}">
        <p14:creationId xmlns:p14="http://schemas.microsoft.com/office/powerpoint/2010/main" val="3642267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 or remove </a:t>
            </a:r>
          </a:p>
        </p:txBody>
      </p:sp>
      <p:sp>
        <p:nvSpPr>
          <p:cNvPr id="4" name="Slide Number Placeholder 3"/>
          <p:cNvSpPr>
            <a:spLocks noGrp="1"/>
          </p:cNvSpPr>
          <p:nvPr>
            <p:ph type="sldNum" sz="quarter" idx="5"/>
          </p:nvPr>
        </p:nvSpPr>
        <p:spPr/>
        <p:txBody>
          <a:bodyPr/>
          <a:lstStyle/>
          <a:p>
            <a:fld id="{A6D5CAE9-DAF4-4D97-913D-E8A4125ADDAD}" type="slidenum">
              <a:rPr lang="en-US" smtClean="0"/>
              <a:t>38</a:t>
            </a:fld>
            <a:endParaRPr lang="en-US"/>
          </a:p>
        </p:txBody>
      </p:sp>
    </p:spTree>
    <p:extLst>
      <p:ext uri="{BB962C8B-B14F-4D97-AF65-F5344CB8AC3E}">
        <p14:creationId xmlns:p14="http://schemas.microsoft.com/office/powerpoint/2010/main" val="601009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this slide. </a:t>
            </a:r>
          </a:p>
        </p:txBody>
      </p:sp>
      <p:sp>
        <p:nvSpPr>
          <p:cNvPr id="4" name="Slide Number Placeholder 3"/>
          <p:cNvSpPr>
            <a:spLocks noGrp="1"/>
          </p:cNvSpPr>
          <p:nvPr>
            <p:ph type="sldNum" sz="quarter" idx="5"/>
          </p:nvPr>
        </p:nvSpPr>
        <p:spPr/>
        <p:txBody>
          <a:bodyPr/>
          <a:lstStyle/>
          <a:p>
            <a:fld id="{A6D5CAE9-DAF4-4D97-913D-E8A4125ADDAD}" type="slidenum">
              <a:rPr lang="en-US" smtClean="0"/>
              <a:t>39</a:t>
            </a:fld>
            <a:endParaRPr lang="en-US"/>
          </a:p>
        </p:txBody>
      </p:sp>
    </p:spTree>
    <p:extLst>
      <p:ext uri="{BB962C8B-B14F-4D97-AF65-F5344CB8AC3E}">
        <p14:creationId xmlns:p14="http://schemas.microsoft.com/office/powerpoint/2010/main" val="1569775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40</a:t>
            </a:fld>
            <a:endParaRPr lang="en-US"/>
          </a:p>
        </p:txBody>
      </p:sp>
    </p:spTree>
    <p:extLst>
      <p:ext uri="{BB962C8B-B14F-4D97-AF65-F5344CB8AC3E}">
        <p14:creationId xmlns:p14="http://schemas.microsoft.com/office/powerpoint/2010/main" val="1763309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41</a:t>
            </a:fld>
            <a:endParaRPr lang="en-US"/>
          </a:p>
        </p:txBody>
      </p:sp>
    </p:spTree>
    <p:extLst>
      <p:ext uri="{BB962C8B-B14F-4D97-AF65-F5344CB8AC3E}">
        <p14:creationId xmlns:p14="http://schemas.microsoft.com/office/powerpoint/2010/main" val="56301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r>
              <a:rPr lang="en-US" dirty="0" err="1"/>
              <a:t>todo</a:t>
            </a:r>
            <a:r>
              <a:rPr lang="en-US" dirty="0"/>
              <a:t>: Simplify</a:t>
            </a:r>
          </a:p>
        </p:txBody>
      </p:sp>
      <p:sp>
        <p:nvSpPr>
          <p:cNvPr id="4" name="Slide Number Placeholder 3"/>
          <p:cNvSpPr>
            <a:spLocks noGrp="1"/>
          </p:cNvSpPr>
          <p:nvPr>
            <p:ph type="sldNum" sz="quarter" idx="5"/>
          </p:nvPr>
        </p:nvSpPr>
        <p:spPr/>
        <p:txBody>
          <a:bodyPr/>
          <a:lstStyle/>
          <a:p>
            <a:fld id="{A6D5CAE9-DAF4-4D97-913D-E8A4125ADDAD}" type="slidenum">
              <a:rPr lang="en-US" smtClean="0"/>
              <a:t>4</a:t>
            </a:fld>
            <a:endParaRPr lang="en-US"/>
          </a:p>
        </p:txBody>
      </p:sp>
    </p:spTree>
    <p:extLst>
      <p:ext uri="{BB962C8B-B14F-4D97-AF65-F5344CB8AC3E}">
        <p14:creationId xmlns:p14="http://schemas.microsoft.com/office/powerpoint/2010/main" val="3234465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42</a:t>
            </a:fld>
            <a:endParaRPr lang="en-US"/>
          </a:p>
        </p:txBody>
      </p:sp>
    </p:spTree>
    <p:extLst>
      <p:ext uri="{BB962C8B-B14F-4D97-AF65-F5344CB8AC3E}">
        <p14:creationId xmlns:p14="http://schemas.microsoft.com/office/powerpoint/2010/main" val="163970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involved obtaining an arterial blood gas on all adult patients with obesity (BMI &gt; 35 kg/m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After excluding ten patients with FEV1/FVC &lt;50% or prior lung resection, 32 patients using opiates, and 85 that could not or did not consent, they found that 47 of 150 (31%) patients had hypercapnia with a pH lower than 7.42. 48% (14 of 29) with a BMI above 50 kg/m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had hypercapnia using an elevation-adjusted threshold (5200ft study elevation of the 3 study centers).</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5</a:t>
            </a:fld>
            <a:endParaRPr lang="en-US"/>
          </a:p>
        </p:txBody>
      </p:sp>
    </p:spTree>
    <p:extLst>
      <p:ext uri="{BB962C8B-B14F-4D97-AF65-F5344CB8AC3E}">
        <p14:creationId xmlns:p14="http://schemas.microsoft.com/office/powerpoint/2010/main" val="356671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Henderson </a:t>
            </a:r>
            <a:r>
              <a:rPr lang="en-US" dirty="0" err="1"/>
              <a:t>Hasselbach</a:t>
            </a:r>
            <a:r>
              <a:rPr lang="en-US" dirty="0"/>
              <a:t> is a minimally stochastic predict of what HCO3 will be if PCO2 and pH are known – it will never be wrong</a:t>
            </a:r>
          </a:p>
          <a:p>
            <a:r>
              <a:rPr lang="en-US" dirty="0"/>
              <a:t>Boston-Acid Base are simplified empirical short cuts that describe behavior – they are not rigorously derived. </a:t>
            </a:r>
          </a:p>
          <a:p>
            <a:endParaRPr lang="en-US" dirty="0"/>
          </a:p>
          <a:p>
            <a:r>
              <a:rPr lang="en-US" dirty="0"/>
              <a:t>Greatly simplify this slide</a:t>
            </a:r>
          </a:p>
          <a:p>
            <a:endParaRPr lang="en-US" dirty="0"/>
          </a:p>
          <a:p>
            <a:r>
              <a:rPr lang="en-US" dirty="0"/>
              <a:t>Boston Acid-Base “Rules*”:</a:t>
            </a:r>
          </a:p>
          <a:p>
            <a:pPr lvl="1"/>
            <a:r>
              <a:rPr lang="en-US" dirty="0"/>
              <a:t>Acute: ↑ CO</a:t>
            </a:r>
            <a:r>
              <a:rPr lang="en-US" baseline="-25000" dirty="0"/>
              <a:t>2</a:t>
            </a:r>
            <a:r>
              <a:rPr lang="en-US" dirty="0"/>
              <a:t> by 10 mmHg ↑ HCO</a:t>
            </a:r>
            <a:r>
              <a:rPr lang="en-US" baseline="-25000" dirty="0"/>
              <a:t>3</a:t>
            </a:r>
            <a:r>
              <a:rPr lang="en-US" baseline="30000" dirty="0"/>
              <a:t>-</a:t>
            </a:r>
            <a:r>
              <a:rPr lang="en-US" dirty="0"/>
              <a:t> by 1 </a:t>
            </a:r>
            <a:r>
              <a:rPr lang="en-US" dirty="0" err="1"/>
              <a:t>mEq</a:t>
            </a:r>
            <a:r>
              <a:rPr lang="en-US" dirty="0"/>
              <a:t>/L</a:t>
            </a:r>
          </a:p>
          <a:p>
            <a:pPr lvl="1"/>
            <a:r>
              <a:rPr lang="en-US" dirty="0"/>
              <a:t>Chronic: ↑ CO</a:t>
            </a:r>
            <a:r>
              <a:rPr lang="en-US" baseline="-25000" dirty="0"/>
              <a:t>2</a:t>
            </a:r>
            <a:r>
              <a:rPr lang="en-US" dirty="0"/>
              <a:t> by 10 mmHg ↑ HCO</a:t>
            </a:r>
            <a:r>
              <a:rPr lang="en-US" baseline="-25000" dirty="0"/>
              <a:t>3</a:t>
            </a:r>
            <a:r>
              <a:rPr lang="en-US" baseline="30000" dirty="0"/>
              <a:t>-</a:t>
            </a:r>
            <a:r>
              <a:rPr lang="en-US" dirty="0"/>
              <a:t> by 4 </a:t>
            </a:r>
            <a:r>
              <a:rPr lang="en-US" dirty="0" err="1"/>
              <a:t>mEq</a:t>
            </a:r>
            <a:r>
              <a:rPr lang="en-US" dirty="0"/>
              <a:t>/L</a:t>
            </a:r>
          </a:p>
          <a:p>
            <a:pPr marL="0" indent="0">
              <a:buNone/>
            </a:pPr>
            <a:r>
              <a:rPr lang="en-US" dirty="0"/>
              <a:t>Thus, </a:t>
            </a:r>
          </a:p>
          <a:p>
            <a:endParaRPr lang="en-US" dirty="0"/>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7</a:t>
            </a:fld>
            <a:endParaRPr lang="en-US"/>
          </a:p>
        </p:txBody>
      </p:sp>
    </p:spTree>
    <p:extLst>
      <p:ext uri="{BB962C8B-B14F-4D97-AF65-F5344CB8AC3E}">
        <p14:creationId xmlns:p14="http://schemas.microsoft.com/office/powerpoint/2010/main" val="253714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this Some</a:t>
            </a:r>
          </a:p>
        </p:txBody>
      </p:sp>
      <p:sp>
        <p:nvSpPr>
          <p:cNvPr id="4" name="Slide Number Placeholder 3"/>
          <p:cNvSpPr>
            <a:spLocks noGrp="1"/>
          </p:cNvSpPr>
          <p:nvPr>
            <p:ph type="sldNum" sz="quarter" idx="5"/>
          </p:nvPr>
        </p:nvSpPr>
        <p:spPr/>
        <p:txBody>
          <a:bodyPr/>
          <a:lstStyle/>
          <a:p>
            <a:fld id="{A6D5CAE9-DAF4-4D97-913D-E8A4125ADDAD}" type="slidenum">
              <a:rPr lang="en-US" smtClean="0"/>
              <a:t>8</a:t>
            </a:fld>
            <a:endParaRPr lang="en-US"/>
          </a:p>
        </p:txBody>
      </p:sp>
    </p:spTree>
    <p:extLst>
      <p:ext uri="{BB962C8B-B14F-4D97-AF65-F5344CB8AC3E}">
        <p14:creationId xmlns:p14="http://schemas.microsoft.com/office/powerpoint/2010/main" val="391635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1778FF"/>
                </a:solidFill>
                <a:effectLst/>
                <a:latin typeface="Helvetica" pitchFamily="2" charset="0"/>
              </a:rPr>
              <a:t>Cite this as: BMJ 2016;353:i3139</a:t>
            </a:r>
            <a:endParaRPr lang="en-US" dirty="0">
              <a:solidFill>
                <a:srgbClr val="1778FF"/>
              </a:solidFill>
              <a:effectLst/>
              <a:latin typeface="Helvetica" pitchFamily="2" charset="0"/>
            </a:endParaRPr>
          </a:p>
          <a:p>
            <a:r>
              <a:rPr lang="en-US" i="1" dirty="0">
                <a:effectLst/>
                <a:latin typeface="Helvetica" pitchFamily="2" charset="0"/>
              </a:rPr>
              <a:t>http://</a:t>
            </a:r>
            <a:r>
              <a:rPr lang="en-US" i="1" dirty="0" err="1">
                <a:effectLst/>
                <a:latin typeface="Helvetica" pitchFamily="2" charset="0"/>
              </a:rPr>
              <a:t>dx.doi.org</a:t>
            </a:r>
            <a:r>
              <a:rPr lang="en-US" i="1" dirty="0">
                <a:effectLst/>
                <a:latin typeface="Helvetica" pitchFamily="2" charset="0"/>
              </a:rPr>
              <a:t>/10.1136/bmj.i3139</a:t>
            </a:r>
            <a:endParaRPr lang="en-US" dirty="0">
              <a:effectLst/>
              <a:latin typeface="Helvetica" pitchFamily="2" charset="0"/>
            </a:endParaRPr>
          </a:p>
          <a:p>
            <a:endParaRPr lang="en-US" dirty="0"/>
          </a:p>
          <a:p>
            <a:endParaRPr lang="en-US" dirty="0"/>
          </a:p>
          <a:p>
            <a:r>
              <a:rPr lang="en-US" i="1" dirty="0">
                <a:solidFill>
                  <a:srgbClr val="1778FF"/>
                </a:solidFill>
                <a:effectLst/>
                <a:latin typeface="Helvetica" pitchFamily="2" charset="0"/>
              </a:rPr>
              <a:t>The spectrum effect describes the variation in performance of tests for prediction,</a:t>
            </a:r>
            <a:r>
              <a:rPr lang="en-US" i="0" dirty="0">
                <a:solidFill>
                  <a:srgbClr val="1778FF"/>
                </a:solidFill>
                <a:effectLst/>
                <a:latin typeface="Helvetica" pitchFamily="2" charset="0"/>
              </a:rPr>
              <a:t> </a:t>
            </a:r>
            <a:r>
              <a:rPr lang="en-US" i="1" dirty="0">
                <a:solidFill>
                  <a:srgbClr val="1778FF"/>
                </a:solidFill>
                <a:effectLst/>
                <a:latin typeface="Helvetica" pitchFamily="2" charset="0"/>
              </a:rPr>
              <a:t>screening, and diagnosis of disease among different population subgroups. </a:t>
            </a:r>
          </a:p>
          <a:p>
            <a:endParaRPr lang="en-US" i="1" dirty="0">
              <a:solidFill>
                <a:srgbClr val="1778FF"/>
              </a:solidFill>
              <a:effectLst/>
              <a:latin typeface="Helvetica" pitchFamily="2" charset="0"/>
            </a:endParaRPr>
          </a:p>
          <a:p>
            <a:r>
              <a:rPr lang="en-US" i="0" dirty="0">
                <a:solidFill>
                  <a:srgbClr val="1778FF"/>
                </a:solidFill>
                <a:effectLst/>
                <a:latin typeface="Helvetica" pitchFamily="2" charset="0"/>
              </a:rPr>
              <a:t>Thus, you want to assess the performance of the test ONLY on the types of patients who you would use the test on.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9</a:t>
            </a:fld>
            <a:endParaRPr lang="en-US"/>
          </a:p>
        </p:txBody>
      </p:sp>
    </p:spTree>
    <p:extLst>
      <p:ext uri="{BB962C8B-B14F-4D97-AF65-F5344CB8AC3E}">
        <p14:creationId xmlns:p14="http://schemas.microsoft.com/office/powerpoint/2010/main" val="210692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10</a:t>
            </a:fld>
            <a:endParaRPr lang="en-US"/>
          </a:p>
        </p:txBody>
      </p:sp>
    </p:spTree>
    <p:extLst>
      <p:ext uri="{BB962C8B-B14F-4D97-AF65-F5344CB8AC3E}">
        <p14:creationId xmlns:p14="http://schemas.microsoft.com/office/powerpoint/2010/main" val="77066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179B-3622-8CEB-AA32-EB354EE1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CA7D5-41B0-FFCF-C37C-5246D3A0F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0AD55-DF5C-9735-12EC-D5883B93C13E}"/>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5" name="Footer Placeholder 4">
            <a:extLst>
              <a:ext uri="{FF2B5EF4-FFF2-40B4-BE49-F238E27FC236}">
                <a16:creationId xmlns:a16="http://schemas.microsoft.com/office/drawing/2014/main" id="{85358B13-7F5C-5718-07A3-E0E3265C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4F438-906F-B13F-4D25-D623917EBDAE}"/>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5842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9DF2-7FD2-C077-E8F4-D1182F716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39961-AB0B-6872-ED19-E558FD5C1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A7E26-F2C9-44F2-ABD5-82C62032CB0F}"/>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5" name="Footer Placeholder 4">
            <a:extLst>
              <a:ext uri="{FF2B5EF4-FFF2-40B4-BE49-F238E27FC236}">
                <a16:creationId xmlns:a16="http://schemas.microsoft.com/office/drawing/2014/main" id="{338FC827-5059-C33D-A9A5-0B210625E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11E3A-3136-543B-0FD0-3992F0174708}"/>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3507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70279-16B0-582F-2E2C-5171F0E53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38EF9-450C-7DB2-2E99-081EEE667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2C3E-273C-66DE-4BA8-4D98F35B377A}"/>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5" name="Footer Placeholder 4">
            <a:extLst>
              <a:ext uri="{FF2B5EF4-FFF2-40B4-BE49-F238E27FC236}">
                <a16:creationId xmlns:a16="http://schemas.microsoft.com/office/drawing/2014/main" id="{DC530D93-231E-1177-E331-C8A1FE3EE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0671C-5487-579C-C90D-313BC24C9E2B}"/>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0315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7A02-EC8B-4216-CFA4-F5B5722B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A37D-AAFE-EC5E-2770-D704C2D68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A45B5-AADD-7A3E-D754-7CE16A2B57AE}"/>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5" name="Footer Placeholder 4">
            <a:extLst>
              <a:ext uri="{FF2B5EF4-FFF2-40B4-BE49-F238E27FC236}">
                <a16:creationId xmlns:a16="http://schemas.microsoft.com/office/drawing/2014/main" id="{F915DB79-999E-20BF-C16C-BD1D0CDA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84C4-BB3B-1DAF-55C4-72F26E495823}"/>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908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C24D-326E-7961-A159-F0364323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B02F2-99BE-6A2F-3728-EABAC8AC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1F917-98AA-2A6D-35F7-07FC687D2004}"/>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5" name="Footer Placeholder 4">
            <a:extLst>
              <a:ext uri="{FF2B5EF4-FFF2-40B4-BE49-F238E27FC236}">
                <a16:creationId xmlns:a16="http://schemas.microsoft.com/office/drawing/2014/main" id="{65AC7EEE-65A1-6AE6-83FF-1FD3F685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117A3-23E9-2617-3696-F1C025A1322A}"/>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32289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7B4-8B99-0318-6409-585834C17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A364-6777-C6C3-2C9D-558436691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79FF3-D27B-27DE-F64A-EE8CFD93D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894B6-E58C-5334-6B68-D5F49634AE5F}"/>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6" name="Footer Placeholder 5">
            <a:extLst>
              <a:ext uri="{FF2B5EF4-FFF2-40B4-BE49-F238E27FC236}">
                <a16:creationId xmlns:a16="http://schemas.microsoft.com/office/drawing/2014/main" id="{CD1B8322-E5B0-809F-F42C-11EDD6AD3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8099B-1DF2-2515-4C27-AA744983A92F}"/>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25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5DEC-6C06-F5EC-F096-39C47E84D4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E3D82-C040-6760-84B6-8C61C90B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5B21F-5B1B-64F5-B240-AAE464FCA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3E00F8-74FC-0974-2A8E-356C05244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6C84-501D-1E86-F1B3-59C97F33E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1812-EC6D-812B-7806-397A10F8F06C}"/>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8" name="Footer Placeholder 7">
            <a:extLst>
              <a:ext uri="{FF2B5EF4-FFF2-40B4-BE49-F238E27FC236}">
                <a16:creationId xmlns:a16="http://schemas.microsoft.com/office/drawing/2014/main" id="{79F5FBB5-61CD-3E30-7A39-E21D3035F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287B7-62F0-3F2A-E64F-A8991B7AAFCC}"/>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5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9E97-E3CE-F331-6754-0B72C087D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5A303-899B-A7D2-3D9B-201FD24CC3B1}"/>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4" name="Footer Placeholder 3">
            <a:extLst>
              <a:ext uri="{FF2B5EF4-FFF2-40B4-BE49-F238E27FC236}">
                <a16:creationId xmlns:a16="http://schemas.microsoft.com/office/drawing/2014/main" id="{C3DDF1C1-D794-8AC2-C79B-AF9605F35B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A3872-D569-9B7F-1F49-EC2F8CDBD3A1}"/>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8076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E26EC-F573-F9AF-8D7E-56EB6AA8F7B9}"/>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3" name="Footer Placeholder 2">
            <a:extLst>
              <a:ext uri="{FF2B5EF4-FFF2-40B4-BE49-F238E27FC236}">
                <a16:creationId xmlns:a16="http://schemas.microsoft.com/office/drawing/2014/main" id="{55FB3A3B-04C5-C207-EBC7-19D83A388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13218-D6C2-AB1C-BA0D-7EDE589372B9}"/>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414375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3FB3-E898-DB9F-7AE3-53DB0F771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0FD3A-2A36-D47B-7745-21A0BBC1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E51C9-D8A7-6DE8-6467-265C0047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9D8F-3C1B-10FB-579A-FE10163396CF}"/>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6" name="Footer Placeholder 5">
            <a:extLst>
              <a:ext uri="{FF2B5EF4-FFF2-40B4-BE49-F238E27FC236}">
                <a16:creationId xmlns:a16="http://schemas.microsoft.com/office/drawing/2014/main" id="{D4479156-62A1-A567-9EDA-5D930964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4C737-4736-FAB5-E5C7-09CCCB624356}"/>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87075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E134-8475-3B15-D117-816F831A1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EA7DB-D4F6-8A6F-01C3-10BB4A299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8117A-2561-CDB6-805A-63EB49E68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4833-79F5-6D59-4FD3-A80C75F0D6B6}"/>
              </a:ext>
            </a:extLst>
          </p:cNvPr>
          <p:cNvSpPr>
            <a:spLocks noGrp="1"/>
          </p:cNvSpPr>
          <p:nvPr>
            <p:ph type="dt" sz="half" idx="10"/>
          </p:nvPr>
        </p:nvSpPr>
        <p:spPr/>
        <p:txBody>
          <a:bodyPr/>
          <a:lstStyle/>
          <a:p>
            <a:fld id="{497F49A8-4365-40CD-92C3-20D63100E4F8}" type="datetimeFigureOut">
              <a:rPr lang="en-US" smtClean="0"/>
              <a:t>6/24/24</a:t>
            </a:fld>
            <a:endParaRPr lang="en-US"/>
          </a:p>
        </p:txBody>
      </p:sp>
      <p:sp>
        <p:nvSpPr>
          <p:cNvPr id="6" name="Footer Placeholder 5">
            <a:extLst>
              <a:ext uri="{FF2B5EF4-FFF2-40B4-BE49-F238E27FC236}">
                <a16:creationId xmlns:a16="http://schemas.microsoft.com/office/drawing/2014/main" id="{2AA171A7-F0C4-5D55-19C5-CDCE92D8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D9D38-7DBB-4E59-E2FE-7DA7663DD770}"/>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7981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6DE74-223F-1A75-DBA7-AA3C539F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E43D6-7371-2FDC-0468-8592A7683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FAA34-8911-9B81-B76D-9FCF18973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F49A8-4365-40CD-92C3-20D63100E4F8}" type="datetimeFigureOut">
              <a:rPr lang="en-US" smtClean="0"/>
              <a:t>6/24/24</a:t>
            </a:fld>
            <a:endParaRPr lang="en-US"/>
          </a:p>
        </p:txBody>
      </p:sp>
      <p:sp>
        <p:nvSpPr>
          <p:cNvPr id="5" name="Footer Placeholder 4">
            <a:extLst>
              <a:ext uri="{FF2B5EF4-FFF2-40B4-BE49-F238E27FC236}">
                <a16:creationId xmlns:a16="http://schemas.microsoft.com/office/drawing/2014/main" id="{FFF838F1-FB98-DED1-43B5-F0EBDBA8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76E23-FFBB-A41B-1205-125AFC885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97FA-0148-46AD-978E-39B12847E064}" type="slidenum">
              <a:rPr lang="en-US" smtClean="0"/>
              <a:t>‹#›</a:t>
            </a:fld>
            <a:endParaRPr lang="en-US"/>
          </a:p>
        </p:txBody>
      </p:sp>
    </p:spTree>
    <p:extLst>
      <p:ext uri="{BB962C8B-B14F-4D97-AF65-F5344CB8AC3E}">
        <p14:creationId xmlns:p14="http://schemas.microsoft.com/office/powerpoint/2010/main" val="32998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5.png"/><Relationship Id="rId7" Type="http://schemas.openxmlformats.org/officeDocument/2006/relationships/diagramLayout" Target="../diagrams/layout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47.png"/><Relationship Id="rId5" Type="http://schemas.openxmlformats.org/officeDocument/2006/relationships/image" Target="../media/image46.png"/><Relationship Id="rId10" Type="http://schemas.microsoft.com/office/2007/relationships/diagramDrawing" Target="../diagrams/drawing1.xml"/><Relationship Id="rId4" Type="http://schemas.openxmlformats.org/officeDocument/2006/relationships/image" Target="../media/image44.png"/><Relationship Id="rId9" Type="http://schemas.openxmlformats.org/officeDocument/2006/relationships/diagramColors" Target="../diagrams/colors1.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sv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4E8C-F87D-A199-600A-0E05DC434642}"/>
              </a:ext>
            </a:extLst>
          </p:cNvPr>
          <p:cNvSpPr>
            <a:spLocks noGrp="1"/>
          </p:cNvSpPr>
          <p:nvPr>
            <p:ph type="ctrTitle"/>
          </p:nvPr>
        </p:nvSpPr>
        <p:spPr>
          <a:xfrm>
            <a:off x="1701800" y="868362"/>
            <a:ext cx="9144000" cy="2387600"/>
          </a:xfrm>
        </p:spPr>
        <p:txBody>
          <a:bodyPr>
            <a:normAutofit fontScale="90000"/>
          </a:bodyPr>
          <a:lstStyle/>
          <a:p>
            <a:r>
              <a:rPr lang="en-US" i="0" dirty="0">
                <a:effectLst/>
              </a:rPr>
              <a:t>Better Recognition of</a:t>
            </a:r>
            <a:r>
              <a:rPr lang="en-US" i="0" dirty="0">
                <a:solidFill>
                  <a:srgbClr val="C00000"/>
                </a:solidFill>
                <a:effectLst/>
              </a:rPr>
              <a:t> </a:t>
            </a:r>
            <a:r>
              <a:rPr lang="en-US" dirty="0">
                <a:solidFill>
                  <a:srgbClr val="242424"/>
                </a:solidFill>
              </a:rPr>
              <a:t>Patients with </a:t>
            </a:r>
            <a:r>
              <a:rPr lang="en-US" i="0" dirty="0">
                <a:solidFill>
                  <a:srgbClr val="242424"/>
                </a:solidFill>
                <a:effectLst/>
              </a:rPr>
              <a:t>Hypercapnic Respiratory Failure </a:t>
            </a:r>
            <a:endParaRPr lang="en-US" dirty="0"/>
          </a:p>
        </p:txBody>
      </p:sp>
      <p:sp>
        <p:nvSpPr>
          <p:cNvPr id="3" name="Subtitle 2">
            <a:extLst>
              <a:ext uri="{FF2B5EF4-FFF2-40B4-BE49-F238E27FC236}">
                <a16:creationId xmlns:a16="http://schemas.microsoft.com/office/drawing/2014/main" id="{6CE94EF8-4915-17F8-19B6-E6E84AA1BC1C}"/>
              </a:ext>
            </a:extLst>
          </p:cNvPr>
          <p:cNvSpPr>
            <a:spLocks noGrp="1"/>
          </p:cNvSpPr>
          <p:nvPr>
            <p:ph type="subTitle" idx="1"/>
          </p:nvPr>
        </p:nvSpPr>
        <p:spPr>
          <a:xfrm>
            <a:off x="1524000" y="3602038"/>
            <a:ext cx="9144000" cy="3100420"/>
          </a:xfrm>
        </p:spPr>
        <p:txBody>
          <a:bodyPr>
            <a:normAutofit fontScale="77500" lnSpcReduction="20000"/>
          </a:bodyPr>
          <a:lstStyle/>
          <a:p>
            <a:pPr>
              <a:lnSpc>
                <a:spcPct val="120000"/>
              </a:lnSpc>
            </a:pPr>
            <a:r>
              <a:rPr lang="en-US" sz="3400" dirty="0"/>
              <a:t>Brian Locke, MD </a:t>
            </a:r>
          </a:p>
          <a:p>
            <a:pPr>
              <a:lnSpc>
                <a:spcPct val="120000"/>
              </a:lnSpc>
            </a:pPr>
            <a:r>
              <a:rPr lang="en-US" dirty="0"/>
              <a:t>T32 Fellow. Division of Pulmonary, Critical Care, and Occupational Pulmonary Medicine</a:t>
            </a:r>
          </a:p>
          <a:p>
            <a:pPr>
              <a:lnSpc>
                <a:spcPct val="120000"/>
              </a:lnSpc>
            </a:pPr>
            <a:r>
              <a:rPr lang="en-US" b="1" dirty="0"/>
              <a:t>Wayne Richards MS, Joseph Finkelstein MD PhD MA, Jeanette Brown MD PhD, </a:t>
            </a:r>
            <a:r>
              <a:rPr lang="en-US" b="1" dirty="0" err="1"/>
              <a:t>Ramkiran</a:t>
            </a:r>
            <a:r>
              <a:rPr lang="en-US" b="1" dirty="0"/>
              <a:t> </a:t>
            </a:r>
            <a:r>
              <a:rPr lang="en-US" b="1" dirty="0" err="1"/>
              <a:t>Gouripeddi</a:t>
            </a:r>
            <a:r>
              <a:rPr lang="en-US" b="1" dirty="0"/>
              <a:t> MBBS MS, Krishna Sundar MD</a:t>
            </a:r>
            <a:br>
              <a:rPr lang="en-US" dirty="0"/>
            </a:br>
            <a:r>
              <a:rPr lang="en-US" dirty="0"/>
              <a:t>Departments of Internal Medicine and Biomedical Informatics</a:t>
            </a:r>
          </a:p>
          <a:p>
            <a:pPr>
              <a:lnSpc>
                <a:spcPct val="120000"/>
              </a:lnSpc>
            </a:pPr>
            <a:r>
              <a:rPr lang="en-US" dirty="0"/>
              <a:t>This research was supported by the National Institutes of Health under Ruth L. </a:t>
            </a:r>
            <a:r>
              <a:rPr lang="en-US" dirty="0" err="1"/>
              <a:t>Kirschstein</a:t>
            </a:r>
            <a:r>
              <a:rPr lang="en-US" dirty="0"/>
              <a:t> National Research Service Award 5T32HL105321 and the American Thoracic Society Academic Sleep and Pulmonary Integrated Research/Clinical Fellowship (ASPIRE) Program</a:t>
            </a:r>
          </a:p>
        </p:txBody>
      </p:sp>
    </p:spTree>
    <p:extLst>
      <p:ext uri="{BB962C8B-B14F-4D97-AF65-F5344CB8AC3E}">
        <p14:creationId xmlns:p14="http://schemas.microsoft.com/office/powerpoint/2010/main" val="183405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5952-E230-1FBF-0D7F-4BC9FB9BB2FF}"/>
              </a:ext>
            </a:extLst>
          </p:cNvPr>
          <p:cNvSpPr>
            <a:spLocks noGrp="1"/>
          </p:cNvSpPr>
          <p:nvPr>
            <p:ph type="title"/>
          </p:nvPr>
        </p:nvSpPr>
        <p:spPr/>
        <p:txBody>
          <a:bodyPr/>
          <a:lstStyle/>
          <a:p>
            <a:r>
              <a:rPr lang="en-US" dirty="0"/>
              <a:t>Data Preprocessing</a:t>
            </a:r>
          </a:p>
        </p:txBody>
      </p:sp>
      <p:pic>
        <p:nvPicPr>
          <p:cNvPr id="4" name="Picture 3">
            <a:extLst>
              <a:ext uri="{FF2B5EF4-FFF2-40B4-BE49-F238E27FC236}">
                <a16:creationId xmlns:a16="http://schemas.microsoft.com/office/drawing/2014/main" id="{B3EDD2BF-8B8D-35C5-03AD-7D8CCA389116}"/>
              </a:ext>
            </a:extLst>
          </p:cNvPr>
          <p:cNvPicPr>
            <a:picLocks noChangeAspect="1"/>
          </p:cNvPicPr>
          <p:nvPr/>
        </p:nvPicPr>
        <p:blipFill>
          <a:blip r:embed="rId3"/>
          <a:stretch>
            <a:fillRect/>
          </a:stretch>
        </p:blipFill>
        <p:spPr>
          <a:xfrm>
            <a:off x="471485" y="2944466"/>
            <a:ext cx="5032877" cy="3710989"/>
          </a:xfrm>
          <a:prstGeom prst="rect">
            <a:avLst/>
          </a:prstGeom>
        </p:spPr>
      </p:pic>
      <p:pic>
        <p:nvPicPr>
          <p:cNvPr id="5" name="Picture 4">
            <a:extLst>
              <a:ext uri="{FF2B5EF4-FFF2-40B4-BE49-F238E27FC236}">
                <a16:creationId xmlns:a16="http://schemas.microsoft.com/office/drawing/2014/main" id="{BA264F11-F46C-D8B3-4A85-9ACEB5DF30DD}"/>
              </a:ext>
            </a:extLst>
          </p:cNvPr>
          <p:cNvPicPr>
            <a:picLocks noChangeAspect="1"/>
          </p:cNvPicPr>
          <p:nvPr/>
        </p:nvPicPr>
        <p:blipFill>
          <a:blip r:embed="rId4"/>
          <a:stretch>
            <a:fillRect/>
          </a:stretch>
        </p:blipFill>
        <p:spPr>
          <a:xfrm>
            <a:off x="5794492" y="3159800"/>
            <a:ext cx="6111754" cy="3290944"/>
          </a:xfrm>
          <a:prstGeom prst="rect">
            <a:avLst/>
          </a:prstGeom>
        </p:spPr>
      </p:pic>
      <p:pic>
        <p:nvPicPr>
          <p:cNvPr id="8" name="Graphic 7" descr="Database outline">
            <a:extLst>
              <a:ext uri="{FF2B5EF4-FFF2-40B4-BE49-F238E27FC236}">
                <a16:creationId xmlns:a16="http://schemas.microsoft.com/office/drawing/2014/main" id="{B6D8632C-DF8A-298A-0A6D-2B1D1D04E8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607" y="1634749"/>
            <a:ext cx="914400" cy="914400"/>
          </a:xfrm>
          <a:prstGeom prst="rect">
            <a:avLst/>
          </a:prstGeom>
        </p:spPr>
      </p:pic>
      <p:sp>
        <p:nvSpPr>
          <p:cNvPr id="9" name="Right Arrow 8">
            <a:extLst>
              <a:ext uri="{FF2B5EF4-FFF2-40B4-BE49-F238E27FC236}">
                <a16:creationId xmlns:a16="http://schemas.microsoft.com/office/drawing/2014/main" id="{FA4333FF-D53E-E0CE-093A-0A57DAD9E0DD}"/>
              </a:ext>
            </a:extLst>
          </p:cNvPr>
          <p:cNvSpPr/>
          <p:nvPr/>
        </p:nvSpPr>
        <p:spPr>
          <a:xfrm>
            <a:off x="3804782" y="1930479"/>
            <a:ext cx="4153355" cy="48101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0000"/>
              </a:highlight>
            </a:endParaRPr>
          </a:p>
        </p:txBody>
      </p:sp>
      <p:pic>
        <p:nvPicPr>
          <p:cNvPr id="10" name="Picture 9">
            <a:extLst>
              <a:ext uri="{FF2B5EF4-FFF2-40B4-BE49-F238E27FC236}">
                <a16:creationId xmlns:a16="http://schemas.microsoft.com/office/drawing/2014/main" id="{F046CA5F-11DB-DEDD-EA3E-A0246E166B5B}"/>
              </a:ext>
            </a:extLst>
          </p:cNvPr>
          <p:cNvPicPr>
            <a:picLocks noChangeAspect="1"/>
          </p:cNvPicPr>
          <p:nvPr/>
        </p:nvPicPr>
        <p:blipFill>
          <a:blip r:embed="rId7"/>
          <a:stretch>
            <a:fillRect/>
          </a:stretch>
        </p:blipFill>
        <p:spPr>
          <a:xfrm>
            <a:off x="5014538" y="1620465"/>
            <a:ext cx="1857385" cy="1071568"/>
          </a:xfrm>
          <a:prstGeom prst="rect">
            <a:avLst/>
          </a:prstGeom>
        </p:spPr>
      </p:pic>
      <p:sp>
        <p:nvSpPr>
          <p:cNvPr id="11" name="TextBox 10">
            <a:extLst>
              <a:ext uri="{FF2B5EF4-FFF2-40B4-BE49-F238E27FC236}">
                <a16:creationId xmlns:a16="http://schemas.microsoft.com/office/drawing/2014/main" id="{071BE256-72A8-B172-693C-7111F033A11F}"/>
              </a:ext>
            </a:extLst>
          </p:cNvPr>
          <p:cNvSpPr txBox="1"/>
          <p:nvPr/>
        </p:nvSpPr>
        <p:spPr>
          <a:xfrm>
            <a:off x="1858008" y="1717065"/>
            <a:ext cx="2070316" cy="923330"/>
          </a:xfrm>
          <a:prstGeom prst="rect">
            <a:avLst/>
          </a:prstGeom>
          <a:noFill/>
        </p:spPr>
        <p:txBody>
          <a:bodyPr wrap="square" rtlCol="0">
            <a:spAutoFit/>
          </a:bodyPr>
          <a:lstStyle/>
          <a:p>
            <a:r>
              <a:rPr lang="en-US" dirty="0"/>
              <a:t>50+ </a:t>
            </a:r>
            <a:r>
              <a:rPr lang="en-US" dirty="0" err="1"/>
              <a:t>gb</a:t>
            </a:r>
            <a:r>
              <a:rPr lang="en-US" dirty="0"/>
              <a:t> (entire health record for included patients)</a:t>
            </a:r>
          </a:p>
        </p:txBody>
      </p:sp>
      <p:sp>
        <p:nvSpPr>
          <p:cNvPr id="12" name="TextBox 11">
            <a:extLst>
              <a:ext uri="{FF2B5EF4-FFF2-40B4-BE49-F238E27FC236}">
                <a16:creationId xmlns:a16="http://schemas.microsoft.com/office/drawing/2014/main" id="{CE603FDD-E6AB-3FCE-EBDE-5ECB677CEDB3}"/>
              </a:ext>
            </a:extLst>
          </p:cNvPr>
          <p:cNvSpPr txBox="1"/>
          <p:nvPr/>
        </p:nvSpPr>
        <p:spPr>
          <a:xfrm>
            <a:off x="4382799" y="2697603"/>
            <a:ext cx="2871787" cy="369332"/>
          </a:xfrm>
          <a:prstGeom prst="rect">
            <a:avLst/>
          </a:prstGeom>
          <a:noFill/>
        </p:spPr>
        <p:txBody>
          <a:bodyPr wrap="square" rtlCol="0">
            <a:spAutoFit/>
          </a:bodyPr>
          <a:lstStyle/>
          <a:p>
            <a:r>
              <a:rPr lang="en-US" dirty="0"/>
              <a:t>Wayne Richards (DBMI MSc)</a:t>
            </a:r>
          </a:p>
        </p:txBody>
      </p:sp>
      <p:pic>
        <p:nvPicPr>
          <p:cNvPr id="14" name="Graphic 13" descr="Table with solid fill">
            <a:extLst>
              <a:ext uri="{FF2B5EF4-FFF2-40B4-BE49-F238E27FC236}">
                <a16:creationId xmlns:a16="http://schemas.microsoft.com/office/drawing/2014/main" id="{D0C8CB73-DC19-E1DE-5D14-1B3BF7A006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71202" y="1634749"/>
            <a:ext cx="914400" cy="914400"/>
          </a:xfrm>
          <a:prstGeom prst="rect">
            <a:avLst/>
          </a:prstGeom>
        </p:spPr>
      </p:pic>
      <p:sp>
        <p:nvSpPr>
          <p:cNvPr id="15" name="TextBox 14">
            <a:extLst>
              <a:ext uri="{FF2B5EF4-FFF2-40B4-BE49-F238E27FC236}">
                <a16:creationId xmlns:a16="http://schemas.microsoft.com/office/drawing/2014/main" id="{7918E4DE-6DA4-C489-40C0-09E5C4F391EB}"/>
              </a:ext>
            </a:extLst>
          </p:cNvPr>
          <p:cNvSpPr txBox="1"/>
          <p:nvPr/>
        </p:nvSpPr>
        <p:spPr>
          <a:xfrm>
            <a:off x="9550743" y="1640719"/>
            <a:ext cx="2318708" cy="923330"/>
          </a:xfrm>
          <a:prstGeom prst="rect">
            <a:avLst/>
          </a:prstGeom>
          <a:noFill/>
        </p:spPr>
        <p:txBody>
          <a:bodyPr wrap="square" rtlCol="0">
            <a:spAutoFit/>
          </a:bodyPr>
          <a:lstStyle/>
          <a:p>
            <a:r>
              <a:rPr lang="en-US" dirty="0"/>
              <a:t>Elements &amp; Encounters of Interest  ~2 million patients</a:t>
            </a:r>
          </a:p>
        </p:txBody>
      </p:sp>
    </p:spTree>
    <p:extLst>
      <p:ext uri="{BB962C8B-B14F-4D97-AF65-F5344CB8AC3E}">
        <p14:creationId xmlns:p14="http://schemas.microsoft.com/office/powerpoint/2010/main" val="424936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7E0B-F0E1-8954-5C97-FD88421EBC9A}"/>
              </a:ext>
            </a:extLst>
          </p:cNvPr>
          <p:cNvSpPr>
            <a:spLocks noGrp="1"/>
          </p:cNvSpPr>
          <p:nvPr>
            <p:ph type="title"/>
          </p:nvPr>
        </p:nvSpPr>
        <p:spPr>
          <a:xfrm>
            <a:off x="635498" y="77262"/>
            <a:ext cx="8472257" cy="1325563"/>
          </a:xfrm>
        </p:spPr>
        <p:txBody>
          <a:bodyPr/>
          <a:lstStyle/>
          <a:p>
            <a:r>
              <a:rPr lang="en-US" dirty="0"/>
              <a:t>Missing Data in Health Records</a:t>
            </a:r>
          </a:p>
        </p:txBody>
      </p:sp>
      <p:sp>
        <p:nvSpPr>
          <p:cNvPr id="3" name="Content Placeholder 2">
            <a:extLst>
              <a:ext uri="{FF2B5EF4-FFF2-40B4-BE49-F238E27FC236}">
                <a16:creationId xmlns:a16="http://schemas.microsoft.com/office/drawing/2014/main" id="{DDCF6077-FAB4-55AD-F4EC-FEED742AC3D6}"/>
              </a:ext>
            </a:extLst>
          </p:cNvPr>
          <p:cNvSpPr>
            <a:spLocks noGrp="1"/>
          </p:cNvSpPr>
          <p:nvPr>
            <p:ph idx="1"/>
          </p:nvPr>
        </p:nvSpPr>
        <p:spPr>
          <a:xfrm>
            <a:off x="635498" y="1581946"/>
            <a:ext cx="10629402" cy="5299869"/>
          </a:xfrm>
        </p:spPr>
        <p:txBody>
          <a:bodyPr>
            <a:normAutofit/>
          </a:bodyPr>
          <a:lstStyle/>
          <a:p>
            <a:r>
              <a:rPr lang="en-US" dirty="0"/>
              <a:t>Interventional Trial → Observational Study: </a:t>
            </a:r>
            <a:r>
              <a:rPr lang="en-US" b="1" dirty="0"/>
              <a:t>lose group assignment</a:t>
            </a:r>
          </a:p>
          <a:p>
            <a:r>
              <a:rPr lang="en-US" dirty="0"/>
              <a:t>Prospective → Retrospective:</a:t>
            </a:r>
            <a:r>
              <a:rPr lang="en-US" b="1" dirty="0"/>
              <a:t> lose control of what data you collect</a:t>
            </a:r>
          </a:p>
          <a:p>
            <a:pPr lvl="1"/>
            <a:r>
              <a:rPr lang="en-US" dirty="0"/>
              <a:t>Research Purpose → Secondary Use: </a:t>
            </a:r>
            <a:r>
              <a:rPr lang="en-US" b="1" dirty="0"/>
              <a:t>informed presence</a:t>
            </a:r>
          </a:p>
          <a:p>
            <a:pPr marL="457200" lvl="1" indent="0">
              <a:buNone/>
            </a:pPr>
            <a:endParaRPr lang="en-US" dirty="0"/>
          </a:p>
          <a:p>
            <a:pPr lvl="1"/>
            <a:endParaRPr lang="en-US" dirty="0"/>
          </a:p>
          <a:p>
            <a:pPr lvl="1"/>
            <a:endParaRPr lang="en-US" dirty="0"/>
          </a:p>
          <a:p>
            <a:pPr lvl="1"/>
            <a:endParaRPr lang="en-US" dirty="0"/>
          </a:p>
          <a:p>
            <a:pPr lvl="1"/>
            <a:endParaRPr lang="en-US" dirty="0"/>
          </a:p>
          <a:p>
            <a:endParaRPr lang="en-US" dirty="0"/>
          </a:p>
        </p:txBody>
      </p:sp>
      <p:grpSp>
        <p:nvGrpSpPr>
          <p:cNvPr id="24" name="Group 23">
            <a:extLst>
              <a:ext uri="{FF2B5EF4-FFF2-40B4-BE49-F238E27FC236}">
                <a16:creationId xmlns:a16="http://schemas.microsoft.com/office/drawing/2014/main" id="{633132CC-B7BE-5D1F-C422-C10D6A9CA2E4}"/>
              </a:ext>
            </a:extLst>
          </p:cNvPr>
          <p:cNvGrpSpPr/>
          <p:nvPr/>
        </p:nvGrpSpPr>
        <p:grpSpPr>
          <a:xfrm>
            <a:off x="685070" y="3601282"/>
            <a:ext cx="10806832" cy="2069572"/>
            <a:chOff x="1385168" y="4758589"/>
            <a:chExt cx="10806832" cy="2069572"/>
          </a:xfrm>
        </p:grpSpPr>
        <p:grpSp>
          <p:nvGrpSpPr>
            <p:cNvPr id="11" name="Group 10">
              <a:extLst>
                <a:ext uri="{FF2B5EF4-FFF2-40B4-BE49-F238E27FC236}">
                  <a16:creationId xmlns:a16="http://schemas.microsoft.com/office/drawing/2014/main" id="{7FF63F5E-188F-A3C1-F339-F277D5F7D74C}"/>
                </a:ext>
              </a:extLst>
            </p:cNvPr>
            <p:cNvGrpSpPr/>
            <p:nvPr/>
          </p:nvGrpSpPr>
          <p:grpSpPr>
            <a:xfrm>
              <a:off x="2628371" y="4815740"/>
              <a:ext cx="9415992" cy="2005870"/>
              <a:chOff x="3879321" y="2124066"/>
              <a:chExt cx="9415992" cy="2005870"/>
            </a:xfrm>
          </p:grpSpPr>
          <p:grpSp>
            <p:nvGrpSpPr>
              <p:cNvPr id="10" name="Group 9">
                <a:extLst>
                  <a:ext uri="{FF2B5EF4-FFF2-40B4-BE49-F238E27FC236}">
                    <a16:creationId xmlns:a16="http://schemas.microsoft.com/office/drawing/2014/main" id="{B8B64402-8256-EF07-C3BE-B1D8987E5F5A}"/>
                  </a:ext>
                </a:extLst>
              </p:cNvPr>
              <p:cNvGrpSpPr/>
              <p:nvPr/>
            </p:nvGrpSpPr>
            <p:grpSpPr>
              <a:xfrm>
                <a:off x="4038345" y="2124066"/>
                <a:ext cx="9256968" cy="856198"/>
                <a:chOff x="3815459" y="5849402"/>
                <a:chExt cx="9256968" cy="856198"/>
              </a:xfrm>
            </p:grpSpPr>
            <p:sp>
              <p:nvSpPr>
                <p:cNvPr id="4" name="Rounded Rectangle 3">
                  <a:extLst>
                    <a:ext uri="{FF2B5EF4-FFF2-40B4-BE49-F238E27FC236}">
                      <a16:creationId xmlns:a16="http://schemas.microsoft.com/office/drawing/2014/main" id="{2A53B2B9-0448-EBFD-E64B-F935C565933E}"/>
                    </a:ext>
                  </a:extLst>
                </p:cNvPr>
                <p:cNvSpPr/>
                <p:nvPr/>
              </p:nvSpPr>
              <p:spPr>
                <a:xfrm>
                  <a:off x="3815459" y="5849405"/>
                  <a:ext cx="1424390"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True Physiology</a:t>
                  </a:r>
                </a:p>
              </p:txBody>
            </p:sp>
            <p:sp>
              <p:nvSpPr>
                <p:cNvPr id="6" name="Rounded Rectangle 5">
                  <a:extLst>
                    <a:ext uri="{FF2B5EF4-FFF2-40B4-BE49-F238E27FC236}">
                      <a16:creationId xmlns:a16="http://schemas.microsoft.com/office/drawing/2014/main" id="{7DCB4B64-0959-F747-0996-98118D5AE189}"/>
                    </a:ext>
                  </a:extLst>
                </p:cNvPr>
                <p:cNvSpPr/>
                <p:nvPr/>
              </p:nvSpPr>
              <p:spPr>
                <a:xfrm>
                  <a:off x="5355789" y="5849404"/>
                  <a:ext cx="1424390"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the clinician recognizes</a:t>
                  </a:r>
                </a:p>
              </p:txBody>
            </p:sp>
            <p:sp>
              <p:nvSpPr>
                <p:cNvPr id="7" name="Rounded Rectangle 6">
                  <a:extLst>
                    <a:ext uri="{FF2B5EF4-FFF2-40B4-BE49-F238E27FC236}">
                      <a16:creationId xmlns:a16="http://schemas.microsoft.com/office/drawing/2014/main" id="{54DBDF3E-8F09-0FDC-6E03-05EE8282A494}"/>
                    </a:ext>
                  </a:extLst>
                </p:cNvPr>
                <p:cNvSpPr/>
                <p:nvPr/>
              </p:nvSpPr>
              <p:spPr>
                <a:xfrm>
                  <a:off x="6881489" y="5849404"/>
                  <a:ext cx="1424390"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testing is obtained</a:t>
                  </a:r>
                </a:p>
              </p:txBody>
            </p:sp>
            <p:sp>
              <p:nvSpPr>
                <p:cNvPr id="8" name="Rounded Rectangle 7">
                  <a:extLst>
                    <a:ext uri="{FF2B5EF4-FFF2-40B4-BE49-F238E27FC236}">
                      <a16:creationId xmlns:a16="http://schemas.microsoft.com/office/drawing/2014/main" id="{A474FC0D-F43D-4E89-2F43-FE8AC29E99C9}"/>
                    </a:ext>
                  </a:extLst>
                </p:cNvPr>
                <p:cNvSpPr/>
                <p:nvPr/>
              </p:nvSpPr>
              <p:spPr>
                <a:xfrm>
                  <a:off x="8424457" y="5849403"/>
                  <a:ext cx="2003721"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results are stored &amp; accessible in EHR</a:t>
                  </a:r>
                </a:p>
              </p:txBody>
            </p:sp>
            <p:sp>
              <p:nvSpPr>
                <p:cNvPr id="9" name="Rounded Rectangle 8">
                  <a:extLst>
                    <a:ext uri="{FF2B5EF4-FFF2-40B4-BE49-F238E27FC236}">
                      <a16:creationId xmlns:a16="http://schemas.microsoft.com/office/drawing/2014/main" id="{F70E5574-B554-BB89-0E66-1386CFB1FB22}"/>
                    </a:ext>
                  </a:extLst>
                </p:cNvPr>
                <p:cNvSpPr/>
                <p:nvPr/>
              </p:nvSpPr>
              <p:spPr>
                <a:xfrm>
                  <a:off x="10531520" y="5849402"/>
                  <a:ext cx="2540907"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data is submitted, harmonized, and linked in TriNetX</a:t>
                  </a:r>
                </a:p>
              </p:txBody>
            </p:sp>
          </p:grpSp>
          <p:sp>
            <p:nvSpPr>
              <p:cNvPr id="14" name="Left Brace 13">
                <a:extLst>
                  <a:ext uri="{FF2B5EF4-FFF2-40B4-BE49-F238E27FC236}">
                    <a16:creationId xmlns:a16="http://schemas.microsoft.com/office/drawing/2014/main" id="{13161B9B-C6D2-4721-FFB3-EE33E924D3C3}"/>
                  </a:ext>
                </a:extLst>
              </p:cNvPr>
              <p:cNvSpPr/>
              <p:nvPr/>
            </p:nvSpPr>
            <p:spPr>
              <a:xfrm rot="16200000">
                <a:off x="6861910" y="1826695"/>
                <a:ext cx="369332" cy="2964378"/>
              </a:xfrm>
              <a:prstGeom prst="lef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4E329644-0E81-FEB5-5563-E3AC7811FF55}"/>
                  </a:ext>
                </a:extLst>
              </p:cNvPr>
              <p:cNvSpPr txBox="1"/>
              <p:nvPr/>
            </p:nvSpPr>
            <p:spPr>
              <a:xfrm>
                <a:off x="3879321" y="3483605"/>
                <a:ext cx="5401733" cy="646331"/>
              </a:xfrm>
              <a:prstGeom prst="rect">
                <a:avLst/>
              </a:prstGeom>
              <a:noFill/>
            </p:spPr>
            <p:txBody>
              <a:bodyPr wrap="square" rtlCol="0">
                <a:spAutoFit/>
              </a:bodyPr>
              <a:lstStyle/>
              <a:p>
                <a:pPr algn="ctr"/>
                <a:r>
                  <a:rPr lang="en-US" dirty="0"/>
                  <a:t>Non-random variation with respect to hypercapnia </a:t>
                </a:r>
              </a:p>
              <a:p>
                <a:pPr algn="ctr"/>
                <a:r>
                  <a:rPr lang="en-US" b="1" dirty="0"/>
                  <a:t>Informed Presence Bias</a:t>
                </a:r>
              </a:p>
            </p:txBody>
          </p:sp>
        </p:grpSp>
        <p:sp>
          <p:nvSpPr>
            <p:cNvPr id="18" name="Rounded Rectangle 17">
              <a:extLst>
                <a:ext uri="{FF2B5EF4-FFF2-40B4-BE49-F238E27FC236}">
                  <a16:creationId xmlns:a16="http://schemas.microsoft.com/office/drawing/2014/main" id="{75D13E78-B58C-E920-C5F1-338E80F6A9D2}"/>
                </a:ext>
              </a:extLst>
            </p:cNvPr>
            <p:cNvSpPr/>
            <p:nvPr/>
          </p:nvSpPr>
          <p:spPr>
            <a:xfrm>
              <a:off x="2706439" y="4758589"/>
              <a:ext cx="1583144" cy="957520"/>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403D1B65-C078-8291-5A88-C5F5B6FB20B8}"/>
                </a:ext>
              </a:extLst>
            </p:cNvPr>
            <p:cNvCxnSpPr>
              <a:cxnSpLocks/>
            </p:cNvCxnSpPr>
            <p:nvPr/>
          </p:nvCxnSpPr>
          <p:spPr>
            <a:xfrm>
              <a:off x="2214922" y="5093575"/>
              <a:ext cx="394467" cy="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988128-10EF-4EA2-B4D0-14A30A402CA6}"/>
                </a:ext>
              </a:extLst>
            </p:cNvPr>
            <p:cNvSpPr txBox="1"/>
            <p:nvPr/>
          </p:nvSpPr>
          <p:spPr>
            <a:xfrm>
              <a:off x="1385168" y="4901189"/>
              <a:ext cx="1081348" cy="646331"/>
            </a:xfrm>
            <a:prstGeom prst="rect">
              <a:avLst/>
            </a:prstGeom>
            <a:noFill/>
          </p:spPr>
          <p:txBody>
            <a:bodyPr wrap="square" rtlCol="0">
              <a:spAutoFit/>
            </a:bodyPr>
            <a:lstStyle/>
            <a:p>
              <a:pPr algn="ctr"/>
              <a:r>
                <a:rPr lang="en-US" dirty="0"/>
                <a:t>The </a:t>
              </a:r>
              <a:r>
                <a:rPr lang="en-US" b="1" dirty="0"/>
                <a:t>Estimand</a:t>
              </a:r>
            </a:p>
          </p:txBody>
        </p:sp>
        <p:sp>
          <p:nvSpPr>
            <p:cNvPr id="21" name="Left Brace 20">
              <a:extLst>
                <a:ext uri="{FF2B5EF4-FFF2-40B4-BE49-F238E27FC236}">
                  <a16:creationId xmlns:a16="http://schemas.microsoft.com/office/drawing/2014/main" id="{53E86D41-6C59-C2E3-B61B-1B08D846A81B}"/>
                </a:ext>
              </a:extLst>
            </p:cNvPr>
            <p:cNvSpPr/>
            <p:nvPr/>
          </p:nvSpPr>
          <p:spPr>
            <a:xfrm rot="16200000">
              <a:off x="9501127" y="3638100"/>
              <a:ext cx="369332" cy="4717139"/>
            </a:xfrm>
            <a:prstGeom prst="lef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98EF05-F95D-910B-E747-3360958A3F69}"/>
                </a:ext>
              </a:extLst>
            </p:cNvPr>
            <p:cNvSpPr txBox="1"/>
            <p:nvPr/>
          </p:nvSpPr>
          <p:spPr>
            <a:xfrm>
              <a:off x="7396393" y="6181830"/>
              <a:ext cx="4795607" cy="646331"/>
            </a:xfrm>
            <a:prstGeom prst="rect">
              <a:avLst/>
            </a:prstGeom>
            <a:noFill/>
          </p:spPr>
          <p:txBody>
            <a:bodyPr wrap="square" rtlCol="0">
              <a:spAutoFit/>
            </a:bodyPr>
            <a:lstStyle/>
            <a:p>
              <a:pPr algn="ctr"/>
              <a:r>
                <a:rPr lang="en-US" dirty="0"/>
                <a:t>Unclear factors influencing quality </a:t>
              </a:r>
            </a:p>
            <a:p>
              <a:pPr algn="ctr"/>
              <a:r>
                <a:rPr lang="en-US" b="1" dirty="0"/>
                <a:t>Methods/Data Quality Issues</a:t>
              </a:r>
            </a:p>
          </p:txBody>
        </p:sp>
      </p:grpSp>
    </p:spTree>
    <p:extLst>
      <p:ext uri="{BB962C8B-B14F-4D97-AF65-F5344CB8AC3E}">
        <p14:creationId xmlns:p14="http://schemas.microsoft.com/office/powerpoint/2010/main" val="331360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7E0B-F0E1-8954-5C97-FD88421EBC9A}"/>
              </a:ext>
            </a:extLst>
          </p:cNvPr>
          <p:cNvSpPr>
            <a:spLocks noGrp="1"/>
          </p:cNvSpPr>
          <p:nvPr>
            <p:ph type="title"/>
          </p:nvPr>
        </p:nvSpPr>
        <p:spPr>
          <a:xfrm>
            <a:off x="7033126" y="-2580"/>
            <a:ext cx="8472257" cy="1325563"/>
          </a:xfrm>
        </p:spPr>
        <p:txBody>
          <a:bodyPr/>
          <a:lstStyle/>
          <a:p>
            <a:r>
              <a:rPr lang="en-US" dirty="0"/>
              <a:t>Data Cleaning</a:t>
            </a:r>
          </a:p>
        </p:txBody>
      </p:sp>
      <p:pic>
        <p:nvPicPr>
          <p:cNvPr id="21" name="Picture 20">
            <a:extLst>
              <a:ext uri="{FF2B5EF4-FFF2-40B4-BE49-F238E27FC236}">
                <a16:creationId xmlns:a16="http://schemas.microsoft.com/office/drawing/2014/main" id="{4FB1471B-3007-A9CE-1FF7-F33525997A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4424" y="177847"/>
            <a:ext cx="5333941" cy="6550455"/>
          </a:xfrm>
          <a:prstGeom prst="rect">
            <a:avLst/>
          </a:prstGeom>
        </p:spPr>
      </p:pic>
      <p:pic>
        <p:nvPicPr>
          <p:cNvPr id="31" name="Picture 30">
            <a:extLst>
              <a:ext uri="{FF2B5EF4-FFF2-40B4-BE49-F238E27FC236}">
                <a16:creationId xmlns:a16="http://schemas.microsoft.com/office/drawing/2014/main" id="{CF86A1D0-2C12-DD73-0F47-5D0E6092D1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45852" y="1107083"/>
            <a:ext cx="2571276" cy="5528245"/>
          </a:xfrm>
          <a:prstGeom prst="rect">
            <a:avLst/>
          </a:prstGeom>
        </p:spPr>
      </p:pic>
    </p:spTree>
    <p:extLst>
      <p:ext uri="{BB962C8B-B14F-4D97-AF65-F5344CB8AC3E}">
        <p14:creationId xmlns:p14="http://schemas.microsoft.com/office/powerpoint/2010/main" val="144386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0B05BA4-FEAB-F17E-00FD-778B1117E88C}"/>
              </a:ext>
            </a:extLst>
          </p:cNvPr>
          <p:cNvGraphicFramePr>
            <a:graphicFrameLocks noGrp="1"/>
          </p:cNvGraphicFramePr>
          <p:nvPr>
            <p:extLst>
              <p:ext uri="{D42A27DB-BD31-4B8C-83A1-F6EECF244321}">
                <p14:modId xmlns:p14="http://schemas.microsoft.com/office/powerpoint/2010/main" val="3447648166"/>
              </p:ext>
            </p:extLst>
          </p:nvPr>
        </p:nvGraphicFramePr>
        <p:xfrm>
          <a:off x="1763713" y="232815"/>
          <a:ext cx="8666165" cy="6428740"/>
        </p:xfrm>
        <a:graphic>
          <a:graphicData uri="http://schemas.openxmlformats.org/drawingml/2006/table">
            <a:tbl>
              <a:tblPr firstRow="1" bandRow="1">
                <a:tableStyleId>{616DA210-FB5B-4158-B5E0-FEB733F419BA}</a:tableStyleId>
              </a:tblPr>
              <a:tblGrid>
                <a:gridCol w="3271302">
                  <a:extLst>
                    <a:ext uri="{9D8B030D-6E8A-4147-A177-3AD203B41FA5}">
                      <a16:colId xmlns:a16="http://schemas.microsoft.com/office/drawing/2014/main" val="159154644"/>
                    </a:ext>
                  </a:extLst>
                </a:gridCol>
                <a:gridCol w="1617579">
                  <a:extLst>
                    <a:ext uri="{9D8B030D-6E8A-4147-A177-3AD203B41FA5}">
                      <a16:colId xmlns:a16="http://schemas.microsoft.com/office/drawing/2014/main" val="1946314081"/>
                    </a:ext>
                  </a:extLst>
                </a:gridCol>
                <a:gridCol w="2061047">
                  <a:extLst>
                    <a:ext uri="{9D8B030D-6E8A-4147-A177-3AD203B41FA5}">
                      <a16:colId xmlns:a16="http://schemas.microsoft.com/office/drawing/2014/main" val="566927394"/>
                    </a:ext>
                  </a:extLst>
                </a:gridCol>
                <a:gridCol w="1716237">
                  <a:extLst>
                    <a:ext uri="{9D8B030D-6E8A-4147-A177-3AD203B41FA5}">
                      <a16:colId xmlns:a16="http://schemas.microsoft.com/office/drawing/2014/main" val="2341081942"/>
                    </a:ext>
                  </a:extLst>
                </a:gridCol>
              </a:tblGrid>
              <a:tr h="279005">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Total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No ABG Obtained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ABG Obtained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976525569"/>
                  </a:ext>
                </a:extLst>
              </a:tr>
              <a:tr h="279005">
                <a:tc>
                  <a:txBody>
                    <a:bodyPr/>
                    <a:lstStyle/>
                    <a:p>
                      <a:endParaRPr lang="en-US" sz="1800">
                        <a:effectLst/>
                        <a:latin typeface="Calibri" panose="020F0502020204030204" pitchFamily="34"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dirty="0">
                          <a:effectLst/>
                        </a:rPr>
                        <a:t>N=879,019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N=675,620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dirty="0">
                          <a:effectLst/>
                        </a:rPr>
                        <a:t>N=203,399</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2130365207"/>
                  </a:ext>
                </a:extLst>
              </a:tr>
              <a:tr h="279005">
                <a:tc>
                  <a:txBody>
                    <a:bodyPr/>
                    <a:lstStyle/>
                    <a:p>
                      <a:pPr marL="0" marR="0">
                        <a:spcBef>
                          <a:spcPts val="0"/>
                        </a:spcBef>
                        <a:spcAft>
                          <a:spcPts val="0"/>
                        </a:spcAft>
                      </a:pPr>
                      <a:r>
                        <a:rPr lang="en-US" sz="1800">
                          <a:effectLst/>
                        </a:rPr>
                        <a:t>Encounter Characteristics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endParaRPr lang="en-US" sz="1800">
                        <a:effectLst/>
                        <a:latin typeface="Calibri" panose="020F0502020204030204" pitchFamily="34" charset="0"/>
                        <a:cs typeface="Times New Roman" panose="02020603050405020304" pitchFamily="18" charset="0"/>
                      </a:endParaRPr>
                    </a:p>
                  </a:txBody>
                  <a:tcPr marL="85086" marR="85086" marT="0" marB="0"/>
                </a:tc>
                <a:tc>
                  <a:txBody>
                    <a:bodyPr/>
                    <a:lstStyle/>
                    <a:p>
                      <a:endParaRPr lang="en-US" sz="1800">
                        <a:effectLst/>
                        <a:latin typeface="Calibri" panose="020F0502020204030204" pitchFamily="34" charset="0"/>
                        <a:cs typeface="Times New Roman" panose="02020603050405020304" pitchFamily="18" charset="0"/>
                      </a:endParaRPr>
                    </a:p>
                  </a:txBody>
                  <a:tcPr marL="85086" marR="85086" marT="0" marB="0"/>
                </a:tc>
                <a:tc>
                  <a:txBody>
                    <a:bodyPr/>
                    <a:lstStyle/>
                    <a:p>
                      <a:endParaRPr lang="en-US" sz="1800">
                        <a:effectLst/>
                        <a:latin typeface="Calibri" panose="020F0502020204030204" pitchFamily="34" charset="0"/>
                        <a:cs typeface="Times New Roman" panose="02020603050405020304" pitchFamily="18" charset="0"/>
                      </a:endParaRPr>
                    </a:p>
                  </a:txBody>
                  <a:tcPr marL="85086" marR="85086" marT="0" marB="0"/>
                </a:tc>
                <a:extLst>
                  <a:ext uri="{0D108BD9-81ED-4DB2-BD59-A6C34878D82A}">
                    <a16:rowId xmlns:a16="http://schemas.microsoft.com/office/drawing/2014/main" val="1431734529"/>
                  </a:ext>
                </a:extLst>
              </a:tr>
              <a:tr h="279005">
                <a:tc>
                  <a:txBody>
                    <a:bodyPr/>
                    <a:lstStyle/>
                    <a:p>
                      <a:pPr marL="0" marR="0">
                        <a:spcBef>
                          <a:spcPts val="0"/>
                        </a:spcBef>
                        <a:spcAft>
                          <a:spcPts val="0"/>
                        </a:spcAft>
                      </a:pPr>
                      <a:r>
                        <a:rPr lang="en-US" sz="1800">
                          <a:effectLst/>
                        </a:rPr>
                        <a:t>   Ambulatory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39% (343,699)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a:effectLst/>
                        </a:rPr>
                        <a:t>50% (334,457)</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dirty="0">
                          <a:effectLst/>
                        </a:rPr>
                        <a:t> 5% (9,242)</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1743921602"/>
                  </a:ext>
                </a:extLst>
              </a:tr>
              <a:tr h="279005">
                <a:tc>
                  <a:txBody>
                    <a:bodyPr/>
                    <a:lstStyle/>
                    <a:p>
                      <a:pPr marL="0" marR="0">
                        <a:spcBef>
                          <a:spcPts val="0"/>
                        </a:spcBef>
                        <a:spcAft>
                          <a:spcPts val="0"/>
                        </a:spcAft>
                      </a:pPr>
                      <a:r>
                        <a:rPr lang="en-US" sz="1800">
                          <a:effectLst/>
                        </a:rPr>
                        <a:t>   Emergency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20% (175,792)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22% (146,066)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dirty="0">
                          <a:effectLst/>
                        </a:rPr>
                        <a:t>15% (29,726)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1515036085"/>
                  </a:ext>
                </a:extLst>
              </a:tr>
              <a:tr h="279005">
                <a:tc>
                  <a:txBody>
                    <a:bodyPr/>
                    <a:lstStyle/>
                    <a:p>
                      <a:pPr marL="0" marR="0">
                        <a:spcBef>
                          <a:spcPts val="0"/>
                        </a:spcBef>
                        <a:spcAft>
                          <a:spcPts val="0"/>
                        </a:spcAft>
                      </a:pPr>
                      <a:r>
                        <a:rPr lang="en-US" sz="1800">
                          <a:effectLst/>
                        </a:rPr>
                        <a:t>   Inpatient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41% (359,528)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dirty="0">
                          <a:effectLst/>
                        </a:rPr>
                        <a:t>29% (195,097)</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dirty="0">
                          <a:effectLst/>
                        </a:rPr>
                        <a:t>81% (164,431)</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1372242654"/>
                  </a:ext>
                </a:extLst>
              </a:tr>
              <a:tr h="279005">
                <a:tc>
                  <a:txBody>
                    <a:bodyPr/>
                    <a:lstStyle/>
                    <a:p>
                      <a:pPr marL="0" marR="0">
                        <a:spcBef>
                          <a:spcPts val="0"/>
                        </a:spcBef>
                        <a:spcAft>
                          <a:spcPts val="0"/>
                        </a:spcAft>
                      </a:pPr>
                      <a:r>
                        <a:rPr lang="en-US" sz="1800">
                          <a:effectLst/>
                        </a:rPr>
                        <a:t>Critical Care Services Billed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13% (111,320)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a:effectLst/>
                        </a:rPr>
                        <a:t> 6% (41,976)</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dirty="0">
                          <a:effectLst/>
                        </a:rPr>
                        <a:t>34% (69,344)</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1150842904"/>
                  </a:ext>
                </a:extLst>
              </a:tr>
              <a:tr h="279005">
                <a:tc>
                  <a:txBody>
                    <a:bodyPr/>
                    <a:lstStyle/>
                    <a:p>
                      <a:pPr marL="0" marR="0">
                        <a:spcBef>
                          <a:spcPts val="0"/>
                        </a:spcBef>
                        <a:spcAft>
                          <a:spcPts val="0"/>
                        </a:spcAft>
                      </a:pPr>
                      <a:r>
                        <a:rPr lang="en-US" sz="1800">
                          <a:effectLst/>
                        </a:rPr>
                        <a:t>Patient Characteristics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958136845"/>
                  </a:ext>
                </a:extLst>
              </a:tr>
              <a:tr h="279005">
                <a:tc>
                  <a:txBody>
                    <a:bodyPr/>
                    <a:lstStyle/>
                    <a:p>
                      <a:pPr marL="0" marR="0">
                        <a:spcBef>
                          <a:spcPts val="0"/>
                        </a:spcBef>
                        <a:spcAft>
                          <a:spcPts val="0"/>
                        </a:spcAft>
                      </a:pPr>
                      <a:r>
                        <a:rPr lang="en-US" sz="1800">
                          <a:effectLst/>
                        </a:rPr>
                        <a:t>Age (years)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58 (±18)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57 (±18)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61 (±17)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86132422"/>
                  </a:ext>
                </a:extLst>
              </a:tr>
              <a:tr h="279005">
                <a:tc>
                  <a:txBody>
                    <a:bodyPr/>
                    <a:lstStyle/>
                    <a:p>
                      <a:pPr marL="0" marR="0">
                        <a:spcBef>
                          <a:spcPts val="0"/>
                        </a:spcBef>
                        <a:spcAft>
                          <a:spcPts val="0"/>
                        </a:spcAft>
                      </a:pPr>
                      <a:r>
                        <a:rPr lang="en-US" sz="1800">
                          <a:effectLst/>
                        </a:rPr>
                        <a:t>Female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53% (465,854)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55% (373,158)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46% (92,696)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957679601"/>
                  </a:ext>
                </a:extLst>
              </a:tr>
              <a:tr h="279005">
                <a:tc>
                  <a:txBody>
                    <a:bodyPr/>
                    <a:lstStyle/>
                    <a:p>
                      <a:pPr marL="0" marR="0">
                        <a:spcBef>
                          <a:spcPts val="0"/>
                        </a:spcBef>
                        <a:spcAft>
                          <a:spcPts val="0"/>
                        </a:spcAft>
                      </a:pPr>
                      <a:r>
                        <a:rPr lang="en-US" sz="1800" dirty="0">
                          <a:effectLst/>
                        </a:rPr>
                        <a:t>BMI kg/m</a:t>
                      </a:r>
                      <a:r>
                        <a:rPr lang="en-US" sz="1800" baseline="30000" dirty="0">
                          <a:effectLst/>
                        </a:rPr>
                        <a:t>2</a:t>
                      </a:r>
                      <a:endPar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34 (±9)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35 (±9)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29 (±7)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3691253782"/>
                  </a:ext>
                </a:extLst>
              </a:tr>
              <a:tr h="279005">
                <a:tc>
                  <a:txBody>
                    <a:bodyPr/>
                    <a:lstStyle/>
                    <a:p>
                      <a:pPr marL="0" marR="0">
                        <a:spcBef>
                          <a:spcPts val="0"/>
                        </a:spcBef>
                        <a:spcAft>
                          <a:spcPts val="0"/>
                        </a:spcAft>
                      </a:pPr>
                      <a:r>
                        <a:rPr lang="en-US" sz="1800">
                          <a:effectLst/>
                        </a:rPr>
                        <a:t>CHF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17% (145,615)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16% (106,492)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19% (39,123)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3460833026"/>
                  </a:ext>
                </a:extLst>
              </a:tr>
              <a:tr h="279005">
                <a:tc>
                  <a:txBody>
                    <a:bodyPr/>
                    <a:lstStyle/>
                    <a:p>
                      <a:pPr marL="0" marR="0">
                        <a:spcBef>
                          <a:spcPts val="0"/>
                        </a:spcBef>
                        <a:spcAft>
                          <a:spcPts val="0"/>
                        </a:spcAft>
                      </a:pPr>
                      <a:r>
                        <a:rPr lang="en-US" sz="1800">
                          <a:effectLst/>
                        </a:rPr>
                        <a:t>CKD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15% (128,047)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14% (94,048)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17% (33,999)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4218195939"/>
                  </a:ext>
                </a:extLst>
              </a:tr>
              <a:tr h="279005">
                <a:tc>
                  <a:txBody>
                    <a:bodyPr/>
                    <a:lstStyle/>
                    <a:p>
                      <a:pPr marL="0" marR="0">
                        <a:spcBef>
                          <a:spcPts val="0"/>
                        </a:spcBef>
                        <a:spcAft>
                          <a:spcPts val="0"/>
                        </a:spcAft>
                      </a:pPr>
                      <a:r>
                        <a:rPr lang="en-US" sz="1800">
                          <a:effectLst/>
                        </a:rPr>
                        <a:t>COPD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16% (144,127)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16% (106,788)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18% (37,339)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4187318427"/>
                  </a:ext>
                </a:extLst>
              </a:tr>
              <a:tr h="279005">
                <a:tc>
                  <a:txBody>
                    <a:bodyPr/>
                    <a:lstStyle/>
                    <a:p>
                      <a:pPr marL="0" marR="0">
                        <a:spcBef>
                          <a:spcPts val="0"/>
                        </a:spcBef>
                        <a:spcAft>
                          <a:spcPts val="0"/>
                        </a:spcAft>
                      </a:pPr>
                      <a:r>
                        <a:rPr lang="en-US" sz="1800">
                          <a:effectLst/>
                        </a:rPr>
                        <a:t>Neuromuscular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4% (35,539)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4% (27,725)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4% (7,814)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2413813506"/>
                  </a:ext>
                </a:extLst>
              </a:tr>
              <a:tr h="279005">
                <a:tc>
                  <a:txBody>
                    <a:bodyPr/>
                    <a:lstStyle/>
                    <a:p>
                      <a:pPr marL="0" marR="0">
                        <a:spcBef>
                          <a:spcPts val="0"/>
                        </a:spcBef>
                        <a:spcAft>
                          <a:spcPts val="0"/>
                        </a:spcAft>
                      </a:pPr>
                      <a:r>
                        <a:rPr lang="en-US" sz="1800">
                          <a:effectLst/>
                        </a:rPr>
                        <a:t>OSA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21% (188,757)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24% (160,082)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14% (28,675)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3342074721"/>
                  </a:ext>
                </a:extLst>
              </a:tr>
              <a:tr h="279005">
                <a:tc>
                  <a:txBody>
                    <a:bodyPr/>
                    <a:lstStyle/>
                    <a:p>
                      <a:pPr marL="0" marR="0">
                        <a:spcBef>
                          <a:spcPts val="0"/>
                        </a:spcBef>
                        <a:spcAft>
                          <a:spcPts val="0"/>
                        </a:spcAft>
                      </a:pPr>
                      <a:r>
                        <a:rPr lang="en-US" sz="1800" b="1">
                          <a:effectLst/>
                        </a:rPr>
                        <a:t>Diuretics (outpatient)</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a:effectLst/>
                        </a:rPr>
                        <a:t>38% (334,400)</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38% (256,188)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38% (78,212)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2892387393"/>
                  </a:ext>
                </a:extLst>
              </a:tr>
              <a:tr h="279005">
                <a:tc>
                  <a:txBody>
                    <a:bodyPr/>
                    <a:lstStyle/>
                    <a:p>
                      <a:pPr marL="0" marR="0">
                        <a:spcBef>
                          <a:spcPts val="0"/>
                        </a:spcBef>
                        <a:spcAft>
                          <a:spcPts val="0"/>
                        </a:spcAft>
                      </a:pPr>
                      <a:r>
                        <a:rPr lang="en-US" sz="1800" b="1" dirty="0">
                          <a:effectLst/>
                        </a:rPr>
                        <a:t>Opiate (outpatient)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dirty="0">
                          <a:effectLst/>
                        </a:rPr>
                        <a:t>59% (518,493)</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57% (387,725)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64% (130,768)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3755858556"/>
                  </a:ext>
                </a:extLst>
              </a:tr>
              <a:tr h="290630">
                <a:tc>
                  <a:txBody>
                    <a:bodyPr/>
                    <a:lstStyle/>
                    <a:p>
                      <a:pPr marL="0" marR="0">
                        <a:spcBef>
                          <a:spcPts val="0"/>
                        </a:spcBef>
                        <a:spcAft>
                          <a:spcPts val="0"/>
                        </a:spcAft>
                      </a:pPr>
                      <a:r>
                        <a:rPr lang="en-US" sz="1800">
                          <a:effectLst/>
                        </a:rPr>
                        <a:t>Serum Bicarbonate (mEq/L)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24.6 (±4.7)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a:effectLst/>
                        </a:rPr>
                        <a:t>25.0 (±4.1)</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dirty="0">
                          <a:effectLst/>
                        </a:rPr>
                        <a:t>23.6 (±5.7)</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4160991383"/>
                  </a:ext>
                </a:extLst>
              </a:tr>
              <a:tr h="279005">
                <a:tc>
                  <a:txBody>
                    <a:bodyPr/>
                    <a:lstStyle/>
                    <a:p>
                      <a:pPr marL="0" marR="0">
                        <a:spcBef>
                          <a:spcPts val="0"/>
                        </a:spcBef>
                        <a:spcAft>
                          <a:spcPts val="0"/>
                        </a:spcAft>
                      </a:pPr>
                      <a:r>
                        <a:rPr lang="en-US" sz="1800">
                          <a:effectLst/>
                        </a:rPr>
                        <a:t>Outcomes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2546564659"/>
                  </a:ext>
                </a:extLst>
              </a:tr>
              <a:tr h="279005">
                <a:tc>
                  <a:txBody>
                    <a:bodyPr/>
                    <a:lstStyle/>
                    <a:p>
                      <a:pPr marL="0" marR="0">
                        <a:spcBef>
                          <a:spcPts val="0"/>
                        </a:spcBef>
                        <a:spcAft>
                          <a:spcPts val="0"/>
                        </a:spcAft>
                      </a:pPr>
                      <a:r>
                        <a:rPr lang="en-US" sz="1800">
                          <a:effectLst/>
                        </a:rPr>
                        <a:t>Non-invasive Ventilation?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4% (32,542)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2% (15,352)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8% (17,190)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2210358660"/>
                  </a:ext>
                </a:extLst>
              </a:tr>
              <a:tr h="279005">
                <a:tc>
                  <a:txBody>
                    <a:bodyPr/>
                    <a:lstStyle/>
                    <a:p>
                      <a:pPr marL="0" marR="0">
                        <a:spcBef>
                          <a:spcPts val="0"/>
                        </a:spcBef>
                        <a:spcAft>
                          <a:spcPts val="0"/>
                        </a:spcAft>
                      </a:pPr>
                      <a:r>
                        <a:rPr lang="en-US" sz="1800">
                          <a:effectLst/>
                        </a:rPr>
                        <a:t>Invasive Mechanical Ventilation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6% (52,533)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 1% (10,054)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21% (42,479)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2484461089"/>
                  </a:ext>
                </a:extLst>
              </a:tr>
              <a:tr h="279005">
                <a:tc>
                  <a:txBody>
                    <a:bodyPr/>
                    <a:lstStyle/>
                    <a:p>
                      <a:pPr marL="0" marR="0">
                        <a:spcBef>
                          <a:spcPts val="0"/>
                        </a:spcBef>
                        <a:spcAft>
                          <a:spcPts val="0"/>
                        </a:spcAft>
                      </a:pPr>
                      <a:r>
                        <a:rPr lang="en-US" sz="1800" dirty="0">
                          <a:effectLst/>
                        </a:rPr>
                        <a:t>CO2 ≥ 45 mmHg?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a:effectLst/>
                        </a:rPr>
                        <a:t>32% (64,544)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tc>
                  <a:txBody>
                    <a:bodyPr/>
                    <a:lstStyle/>
                    <a:p>
                      <a:endParaRPr lang="en-US" sz="1800">
                        <a:effectLst/>
                        <a:latin typeface="Calibri" panose="020F0502020204030204" pitchFamily="34" charset="0"/>
                        <a:cs typeface="Times New Roman" panose="02020603050405020304" pitchFamily="18" charset="0"/>
                      </a:endParaRPr>
                    </a:p>
                  </a:txBody>
                  <a:tcPr marL="85086" marR="85086" marT="0" marB="0"/>
                </a:tc>
                <a:tc>
                  <a:txBody>
                    <a:bodyPr/>
                    <a:lstStyle/>
                    <a:p>
                      <a:pPr marL="0" marR="0">
                        <a:spcBef>
                          <a:spcPts val="0"/>
                        </a:spcBef>
                        <a:spcAft>
                          <a:spcPts val="0"/>
                        </a:spcAft>
                      </a:pPr>
                      <a:r>
                        <a:rPr lang="en-US" sz="1800" b="1" dirty="0">
                          <a:effectLst/>
                        </a:rPr>
                        <a:t>32% (64,544)</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086" marR="85086" marT="0" marB="0"/>
                </a:tc>
                <a:extLst>
                  <a:ext uri="{0D108BD9-81ED-4DB2-BD59-A6C34878D82A}">
                    <a16:rowId xmlns:a16="http://schemas.microsoft.com/office/drawing/2014/main" val="2053050620"/>
                  </a:ext>
                </a:extLst>
              </a:tr>
            </a:tbl>
          </a:graphicData>
        </a:graphic>
      </p:graphicFrame>
    </p:spTree>
    <p:extLst>
      <p:ext uri="{BB962C8B-B14F-4D97-AF65-F5344CB8AC3E}">
        <p14:creationId xmlns:p14="http://schemas.microsoft.com/office/powerpoint/2010/main" val="98658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CCDD-377A-3A3E-06F0-087B429BCC53}"/>
              </a:ext>
            </a:extLst>
          </p:cNvPr>
          <p:cNvSpPr>
            <a:spLocks noGrp="1"/>
          </p:cNvSpPr>
          <p:nvPr>
            <p:ph type="title"/>
          </p:nvPr>
        </p:nvSpPr>
        <p:spPr/>
        <p:txBody>
          <a:bodyPr/>
          <a:lstStyle/>
          <a:p>
            <a:r>
              <a:rPr lang="en-US" dirty="0"/>
              <a:t>Statistical Analyses: </a:t>
            </a:r>
          </a:p>
        </p:txBody>
      </p:sp>
      <p:graphicFrame>
        <p:nvGraphicFramePr>
          <p:cNvPr id="7" name="Table 6">
            <a:extLst>
              <a:ext uri="{FF2B5EF4-FFF2-40B4-BE49-F238E27FC236}">
                <a16:creationId xmlns:a16="http://schemas.microsoft.com/office/drawing/2014/main" id="{01533C04-5DE6-A33E-2E1F-0C47FFD1E958}"/>
              </a:ext>
            </a:extLst>
          </p:cNvPr>
          <p:cNvGraphicFramePr>
            <a:graphicFrameLocks noGrp="1"/>
          </p:cNvGraphicFramePr>
          <p:nvPr>
            <p:extLst>
              <p:ext uri="{D42A27DB-BD31-4B8C-83A1-F6EECF244321}">
                <p14:modId xmlns:p14="http://schemas.microsoft.com/office/powerpoint/2010/main" val="1729080103"/>
              </p:ext>
            </p:extLst>
          </p:nvPr>
        </p:nvGraphicFramePr>
        <p:xfrm>
          <a:off x="1912938" y="3429000"/>
          <a:ext cx="8128000" cy="2291080"/>
        </p:xfrm>
        <a:graphic>
          <a:graphicData uri="http://schemas.openxmlformats.org/drawingml/2006/table">
            <a:tbl>
              <a:tblPr firstRow="1" bandRow="1">
                <a:tableStyleId>{5940675A-B579-460E-94D1-54222C63F5DA}</a:tableStyleId>
              </a:tblPr>
              <a:tblGrid>
                <a:gridCol w="3502025">
                  <a:extLst>
                    <a:ext uri="{9D8B030D-6E8A-4147-A177-3AD203B41FA5}">
                      <a16:colId xmlns:a16="http://schemas.microsoft.com/office/drawing/2014/main" val="1734618239"/>
                    </a:ext>
                  </a:extLst>
                </a:gridCol>
                <a:gridCol w="4625975">
                  <a:extLst>
                    <a:ext uri="{9D8B030D-6E8A-4147-A177-3AD203B41FA5}">
                      <a16:colId xmlns:a16="http://schemas.microsoft.com/office/drawing/2014/main" val="3763929706"/>
                    </a:ext>
                  </a:extLst>
                </a:gridCol>
              </a:tblGrid>
              <a:tr h="370840">
                <a:tc>
                  <a:txBody>
                    <a:bodyPr/>
                    <a:lstStyle/>
                    <a:p>
                      <a:r>
                        <a:rPr lang="en-US" dirty="0"/>
                        <a:t>Statistical Analysis</a:t>
                      </a:r>
                    </a:p>
                  </a:txBody>
                  <a:tcPr/>
                </a:tc>
                <a:tc>
                  <a:txBody>
                    <a:bodyPr/>
                    <a:lstStyle/>
                    <a:p>
                      <a:r>
                        <a:rPr lang="en-US" dirty="0"/>
                        <a:t>Purpose</a:t>
                      </a:r>
                    </a:p>
                  </a:txBody>
                  <a:tcPr/>
                </a:tc>
                <a:extLst>
                  <a:ext uri="{0D108BD9-81ED-4DB2-BD59-A6C34878D82A}">
                    <a16:rowId xmlns:a16="http://schemas.microsoft.com/office/drawing/2014/main" val="93183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Receiver Operating Characteristic (ROC) Curve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well does HCO</a:t>
                      </a:r>
                      <a:r>
                        <a:rPr lang="en-US" baseline="-25000" dirty="0"/>
                        <a:t>3</a:t>
                      </a:r>
                      <a:r>
                        <a:rPr lang="en-US" baseline="30000" dirty="0"/>
                        <a:t>-</a:t>
                      </a:r>
                      <a:r>
                        <a:rPr lang="en-US" dirty="0"/>
                        <a:t> separate patients with ↑CO</a:t>
                      </a:r>
                      <a:r>
                        <a:rPr lang="en-US" baseline="-25000" dirty="0"/>
                        <a:t>2</a:t>
                      </a:r>
                      <a:r>
                        <a:rPr lang="en-US" baseline="0" dirty="0"/>
                        <a:t> from those without</a:t>
                      </a:r>
                      <a:r>
                        <a:rPr lang="en-US" dirty="0"/>
                        <a:t> (discrimination)?</a:t>
                      </a:r>
                    </a:p>
                  </a:txBody>
                  <a:tcPr/>
                </a:tc>
                <a:extLst>
                  <a:ext uri="{0D108BD9-81ED-4DB2-BD59-A6C34878D82A}">
                    <a16:rowId xmlns:a16="http://schemas.microsoft.com/office/drawing/2014/main" val="27342773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ROC-Generalized Linear Modeling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characteristics independently associate with better or worse discrimination?</a:t>
                      </a:r>
                    </a:p>
                  </a:txBody>
                  <a:tcPr/>
                </a:tc>
                <a:extLst>
                  <a:ext uri="{0D108BD9-81ED-4DB2-BD59-A6C34878D82A}">
                    <a16:rowId xmlns:a16="http://schemas.microsoft.com/office/drawing/2014/main" val="41197003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Interval Likelihood Ratios (</a:t>
                      </a:r>
                      <a:r>
                        <a:rPr lang="en-US" b="1" dirty="0" err="1"/>
                        <a:t>iLR</a:t>
                      </a:r>
                      <a:r>
                        <a:rPr lang="en-US" b="1"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much does the </a:t>
                      </a:r>
                      <a:r>
                        <a:rPr lang="en-US" b="1" dirty="0"/>
                        <a:t>degree</a:t>
                      </a:r>
                      <a:r>
                        <a:rPr lang="en-US" dirty="0"/>
                        <a:t> of HCO</a:t>
                      </a:r>
                      <a:r>
                        <a:rPr lang="en-US" baseline="-25000" dirty="0"/>
                        <a:t>3</a:t>
                      </a:r>
                      <a:r>
                        <a:rPr lang="en-US" baseline="30000" dirty="0"/>
                        <a:t>-</a:t>
                      </a:r>
                      <a:r>
                        <a:rPr lang="en-US" baseline="0" dirty="0"/>
                        <a:t> elevation</a:t>
                      </a:r>
                      <a:r>
                        <a:rPr lang="en-US" dirty="0"/>
                        <a:t> change the likelihood of ↑CO</a:t>
                      </a:r>
                      <a:r>
                        <a:rPr lang="en-US" baseline="-25000" dirty="0"/>
                        <a:t>2</a:t>
                      </a:r>
                      <a:r>
                        <a:rPr lang="en-US" baseline="0" dirty="0"/>
                        <a:t> being present</a:t>
                      </a:r>
                      <a:r>
                        <a:rPr lang="en-US" dirty="0"/>
                        <a:t>?</a:t>
                      </a:r>
                    </a:p>
                  </a:txBody>
                  <a:tcPr/>
                </a:tc>
                <a:extLst>
                  <a:ext uri="{0D108BD9-81ED-4DB2-BD59-A6C34878D82A}">
                    <a16:rowId xmlns:a16="http://schemas.microsoft.com/office/drawing/2014/main" val="1744324952"/>
                  </a:ext>
                </a:extLst>
              </a:tr>
            </a:tbl>
          </a:graphicData>
        </a:graphic>
      </p:graphicFrame>
      <p:graphicFrame>
        <p:nvGraphicFramePr>
          <p:cNvPr id="8" name="Table 7">
            <a:extLst>
              <a:ext uri="{FF2B5EF4-FFF2-40B4-BE49-F238E27FC236}">
                <a16:creationId xmlns:a16="http://schemas.microsoft.com/office/drawing/2014/main" id="{977B8F20-A7D3-12BE-6DD6-038427E4B7EA}"/>
              </a:ext>
            </a:extLst>
          </p:cNvPr>
          <p:cNvGraphicFramePr>
            <a:graphicFrameLocks noGrp="1"/>
          </p:cNvGraphicFramePr>
          <p:nvPr>
            <p:extLst>
              <p:ext uri="{D42A27DB-BD31-4B8C-83A1-F6EECF244321}">
                <p14:modId xmlns:p14="http://schemas.microsoft.com/office/powerpoint/2010/main" val="1559225127"/>
              </p:ext>
            </p:extLst>
          </p:nvPr>
        </p:nvGraphicFramePr>
        <p:xfrm>
          <a:off x="1740694" y="1898809"/>
          <a:ext cx="8472488" cy="1188720"/>
        </p:xfrm>
        <a:graphic>
          <a:graphicData uri="http://schemas.openxmlformats.org/drawingml/2006/table">
            <a:tbl>
              <a:tblPr firstRow="1" bandRow="1">
                <a:tableStyleId>{5940675A-B579-460E-94D1-54222C63F5DA}</a:tableStyleId>
              </a:tblPr>
              <a:tblGrid>
                <a:gridCol w="3688556">
                  <a:extLst>
                    <a:ext uri="{9D8B030D-6E8A-4147-A177-3AD203B41FA5}">
                      <a16:colId xmlns:a16="http://schemas.microsoft.com/office/drawing/2014/main" val="3493058616"/>
                    </a:ext>
                  </a:extLst>
                </a:gridCol>
                <a:gridCol w="4783932">
                  <a:extLst>
                    <a:ext uri="{9D8B030D-6E8A-4147-A177-3AD203B41FA5}">
                      <a16:colId xmlns:a16="http://schemas.microsoft.com/office/drawing/2014/main" val="68430299"/>
                    </a:ext>
                  </a:extLst>
                </a:gridCol>
              </a:tblGrid>
              <a:tr h="370840">
                <a:tc>
                  <a:txBody>
                    <a:bodyPr/>
                    <a:lstStyle/>
                    <a:p>
                      <a:r>
                        <a:rPr lang="en-US" b="1" dirty="0"/>
                        <a:t>Index Test: </a:t>
                      </a:r>
                    </a:p>
                    <a:p>
                      <a:r>
                        <a:rPr lang="en-US" dirty="0"/>
                        <a:t>Calendar day of encounter start: </a:t>
                      </a:r>
                    </a:p>
                    <a:p>
                      <a:r>
                        <a:rPr lang="en-US" dirty="0"/>
                        <a:t>Serum Total CO</a:t>
                      </a:r>
                      <a:r>
                        <a:rPr lang="en-US" baseline="-25000" dirty="0"/>
                        <a:t>2</a:t>
                      </a:r>
                      <a:r>
                        <a:rPr lang="en-US" baseline="0" dirty="0"/>
                        <a:t> (aka Bicarbonate, HCO</a:t>
                      </a:r>
                      <a:r>
                        <a:rPr lang="en-US" baseline="-25000" dirty="0"/>
                        <a:t>3</a:t>
                      </a:r>
                      <a:r>
                        <a:rPr lang="en-US" baseline="30000" dirty="0"/>
                        <a:t>-</a:t>
                      </a:r>
                      <a:r>
                        <a:rPr lang="en-US" baseline="0" dirty="0"/>
                        <a:t>) from a Basic Metabolic Panel </a:t>
                      </a:r>
                      <a:endParaRPr lang="en-US" baseline="-25000" dirty="0"/>
                    </a:p>
                  </a:txBody>
                  <a:tcPr/>
                </a:tc>
                <a:tc>
                  <a:txBody>
                    <a:bodyPr/>
                    <a:lstStyle/>
                    <a:p>
                      <a:r>
                        <a:rPr lang="en-US" b="1" dirty="0"/>
                        <a:t>Reference Standard: </a:t>
                      </a:r>
                    </a:p>
                    <a:p>
                      <a:r>
                        <a:rPr lang="en-US" dirty="0"/>
                        <a:t>Calendar day of encounter start</a:t>
                      </a:r>
                    </a:p>
                    <a:p>
                      <a:r>
                        <a:rPr lang="en-US" dirty="0"/>
                        <a:t>(+) An ABG showing PaCO2 over 45 mmHg</a:t>
                      </a:r>
                    </a:p>
                    <a:p>
                      <a:r>
                        <a:rPr lang="en-US" dirty="0"/>
                        <a:t>(-) No ABG showing PaCO2 over 45 mmHg</a:t>
                      </a:r>
                    </a:p>
                  </a:txBody>
                  <a:tcPr/>
                </a:tc>
                <a:extLst>
                  <a:ext uri="{0D108BD9-81ED-4DB2-BD59-A6C34878D82A}">
                    <a16:rowId xmlns:a16="http://schemas.microsoft.com/office/drawing/2014/main" val="3342436298"/>
                  </a:ext>
                </a:extLst>
              </a:tr>
            </a:tbl>
          </a:graphicData>
        </a:graphic>
      </p:graphicFrame>
    </p:spTree>
    <p:extLst>
      <p:ext uri="{BB962C8B-B14F-4D97-AF65-F5344CB8AC3E}">
        <p14:creationId xmlns:p14="http://schemas.microsoft.com/office/powerpoint/2010/main" val="364742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D3943-602F-6C30-A6DE-A898B96370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243" y="907521"/>
            <a:ext cx="8935245" cy="5956830"/>
          </a:xfrm>
          <a:prstGeom prst="rect">
            <a:avLst/>
          </a:prstGeom>
          <a:noFill/>
          <a:ln>
            <a:noFill/>
          </a:ln>
        </p:spPr>
      </p:pic>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157837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143BFFF7-1FA0-1972-2570-C3FC25B82E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9">
            <a:extLst>
              <a:ext uri="{FF2B5EF4-FFF2-40B4-BE49-F238E27FC236}">
                <a16:creationId xmlns:a16="http://schemas.microsoft.com/office/drawing/2014/main" id="{0C33A3F7-E2BE-95C4-C292-3FA5614ED84A}"/>
              </a:ext>
            </a:extLst>
          </p:cNvPr>
          <p:cNvPicPr>
            <a:picLocks noChangeAspect="1"/>
          </p:cNvPicPr>
          <p:nvPr/>
        </p:nvPicPr>
        <p:blipFill>
          <a:blip r:embed="rId3">
            <a:lum/>
          </a:blip>
          <a:srcRect/>
          <a:stretch>
            <a:fillRect/>
          </a:stretch>
        </p:blipFill>
        <p:spPr bwMode="white">
          <a:xfrm>
            <a:off x="642938" y="1899952"/>
            <a:ext cx="6541853" cy="4162997"/>
          </a:xfrm>
          <a:prstGeom prst="rect">
            <a:avLst/>
          </a:prstGeom>
          <a:ln>
            <a:headEnd type="none"/>
            <a:tailEnd type="none"/>
          </a:ln>
        </p:spPr>
      </p:pic>
      <p:pic>
        <p:nvPicPr>
          <p:cNvPr id="6" name="Picture 5" descr="Receiver operating characteristic - Wikipedia">
            <a:extLst>
              <a:ext uri="{FF2B5EF4-FFF2-40B4-BE49-F238E27FC236}">
                <a16:creationId xmlns:a16="http://schemas.microsoft.com/office/drawing/2014/main" id="{26FB2EE6-6861-BBDF-7EFE-18F73B37A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916" y="2085975"/>
            <a:ext cx="4001549" cy="4001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3B375A7-41B8-DA95-C607-ADCFF2AFC31A}"/>
              </a:ext>
            </a:extLst>
          </p:cNvPr>
          <p:cNvPicPr>
            <a:picLocks noChangeAspect="1"/>
          </p:cNvPicPr>
          <p:nvPr/>
        </p:nvPicPr>
        <p:blipFill>
          <a:blip r:embed="rId5"/>
          <a:stretch>
            <a:fillRect/>
          </a:stretch>
        </p:blipFill>
        <p:spPr>
          <a:xfrm>
            <a:off x="9394065" y="541871"/>
            <a:ext cx="1054100" cy="1054100"/>
          </a:xfrm>
          <a:prstGeom prst="rect">
            <a:avLst/>
          </a:prstGeom>
        </p:spPr>
      </p:pic>
      <p:sp>
        <p:nvSpPr>
          <p:cNvPr id="8" name="TextBox 7">
            <a:extLst>
              <a:ext uri="{FF2B5EF4-FFF2-40B4-BE49-F238E27FC236}">
                <a16:creationId xmlns:a16="http://schemas.microsoft.com/office/drawing/2014/main" id="{CF734877-11C3-6339-B80B-70BB41754A7B}"/>
              </a:ext>
            </a:extLst>
          </p:cNvPr>
          <p:cNvSpPr txBox="1"/>
          <p:nvPr/>
        </p:nvSpPr>
        <p:spPr>
          <a:xfrm>
            <a:off x="6248400" y="540817"/>
            <a:ext cx="3474979" cy="646331"/>
          </a:xfrm>
          <a:prstGeom prst="rect">
            <a:avLst/>
          </a:prstGeom>
          <a:noFill/>
        </p:spPr>
        <p:txBody>
          <a:bodyPr wrap="square">
            <a:spAutoFit/>
          </a:bodyPr>
          <a:lstStyle/>
          <a:p>
            <a:r>
              <a:rPr lang="en-US" dirty="0"/>
              <a:t>The Walking Man Approach to ROC. Jour Clin Epi 2023</a:t>
            </a:r>
          </a:p>
        </p:txBody>
      </p:sp>
    </p:spTree>
    <p:extLst>
      <p:ext uri="{BB962C8B-B14F-4D97-AF65-F5344CB8AC3E}">
        <p14:creationId xmlns:p14="http://schemas.microsoft.com/office/powerpoint/2010/main" val="361381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7117C-1A51-77D0-AE79-0F486D0C67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86"/>
          <a:stretch/>
        </p:blipFill>
        <p:spPr bwMode="auto">
          <a:xfrm>
            <a:off x="1117600" y="795870"/>
            <a:ext cx="9221788" cy="5933543"/>
          </a:xfrm>
          <a:prstGeom prst="rect">
            <a:avLst/>
          </a:prstGeom>
          <a:noFill/>
          <a:ln>
            <a:noFill/>
          </a:ln>
        </p:spPr>
      </p:pic>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6956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7117C-1A51-77D0-AE79-0F486D0C67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86"/>
          <a:stretch/>
        </p:blipFill>
        <p:spPr bwMode="auto">
          <a:xfrm>
            <a:off x="1117600" y="795870"/>
            <a:ext cx="9221788" cy="5933543"/>
          </a:xfrm>
          <a:prstGeom prst="rect">
            <a:avLst/>
          </a:prstGeom>
          <a:noFill/>
          <a:ln>
            <a:noFill/>
          </a:ln>
        </p:spPr>
      </p:pic>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Results: </a:t>
            </a:r>
          </a:p>
        </p:txBody>
      </p:sp>
      <p:sp>
        <p:nvSpPr>
          <p:cNvPr id="4" name="Rounded Rectangle 3">
            <a:extLst>
              <a:ext uri="{FF2B5EF4-FFF2-40B4-BE49-F238E27FC236}">
                <a16:creationId xmlns:a16="http://schemas.microsoft.com/office/drawing/2014/main" id="{2C55B13F-A143-9A73-D45A-5BCFD0FB57C5}"/>
              </a:ext>
            </a:extLst>
          </p:cNvPr>
          <p:cNvSpPr/>
          <p:nvPr/>
        </p:nvSpPr>
        <p:spPr>
          <a:xfrm>
            <a:off x="7792780" y="4101345"/>
            <a:ext cx="1551247" cy="456368"/>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39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7822E-1706-56D2-AF71-2C7FE08B99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099" y="1113634"/>
            <a:ext cx="8745141" cy="5830094"/>
          </a:xfrm>
          <a:prstGeom prst="rect">
            <a:avLst/>
          </a:prstGeom>
          <a:noFill/>
          <a:ln>
            <a:noFill/>
          </a:ln>
        </p:spPr>
      </p:pic>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Unadjusted distribution: </a:t>
            </a:r>
          </a:p>
        </p:txBody>
      </p:sp>
    </p:spTree>
    <p:extLst>
      <p:ext uri="{BB962C8B-B14F-4D97-AF65-F5344CB8AC3E}">
        <p14:creationId xmlns:p14="http://schemas.microsoft.com/office/powerpoint/2010/main" val="19658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AE82-7409-6234-26E2-927CF7A681C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7945205-53C4-138A-C2EB-2846B06F1BD7}"/>
              </a:ext>
            </a:extLst>
          </p:cNvPr>
          <p:cNvSpPr>
            <a:spLocks noGrp="1"/>
          </p:cNvSpPr>
          <p:nvPr>
            <p:ph idx="1"/>
          </p:nvPr>
        </p:nvSpPr>
        <p:spPr/>
        <p:txBody>
          <a:bodyPr/>
          <a:lstStyle/>
          <a:p>
            <a:r>
              <a:rPr lang="en-US" dirty="0"/>
              <a:t>The problem: </a:t>
            </a:r>
            <a:r>
              <a:rPr lang="en-US" b="1" dirty="0"/>
              <a:t>Hypercapnic Respiratory failure is highly consequential and not identified reliably</a:t>
            </a:r>
          </a:p>
          <a:p>
            <a:r>
              <a:rPr lang="en-US" dirty="0"/>
              <a:t>What we’ve done: </a:t>
            </a:r>
            <a:r>
              <a:rPr lang="en-US" b="1" dirty="0"/>
              <a:t>Identified predictors of hypercapnic respiratory failure</a:t>
            </a:r>
          </a:p>
          <a:p>
            <a:r>
              <a:rPr lang="en-US" dirty="0"/>
              <a:t>What we plan to do: </a:t>
            </a:r>
            <a:r>
              <a:rPr lang="en-US" b="1" dirty="0"/>
              <a:t>EHR-based prediction of hypercapnia probability and computable phenotype</a:t>
            </a:r>
          </a:p>
          <a:p>
            <a:endParaRPr lang="en-US" dirty="0"/>
          </a:p>
          <a:p>
            <a:pPr marL="0" indent="0">
              <a:buNone/>
            </a:pPr>
            <a:r>
              <a:rPr lang="en-US" dirty="0"/>
              <a:t>Further Reading on Methods Issues: QR codes</a:t>
            </a:r>
          </a:p>
        </p:txBody>
      </p:sp>
    </p:spTree>
    <p:extLst>
      <p:ext uri="{BB962C8B-B14F-4D97-AF65-F5344CB8AC3E}">
        <p14:creationId xmlns:p14="http://schemas.microsoft.com/office/powerpoint/2010/main" val="919790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F18B-A4ED-AAD8-9420-1CB7007B8CFD}"/>
              </a:ext>
            </a:extLst>
          </p:cNvPr>
          <p:cNvSpPr>
            <a:spLocks noGrp="1"/>
          </p:cNvSpPr>
          <p:nvPr>
            <p:ph type="title"/>
          </p:nvPr>
        </p:nvSpPr>
        <p:spPr/>
        <p:txBody>
          <a:bodyPr/>
          <a:lstStyle/>
          <a:p>
            <a:r>
              <a:rPr lang="en-US" dirty="0"/>
              <a:t>Does considering potassium help? </a:t>
            </a:r>
          </a:p>
        </p:txBody>
      </p:sp>
      <p:sp>
        <p:nvSpPr>
          <p:cNvPr id="3" name="Content Placeholder 2">
            <a:extLst>
              <a:ext uri="{FF2B5EF4-FFF2-40B4-BE49-F238E27FC236}">
                <a16:creationId xmlns:a16="http://schemas.microsoft.com/office/drawing/2014/main" id="{2F2195F1-26D5-4B49-4752-A640B15E0443}"/>
              </a:ext>
            </a:extLst>
          </p:cNvPr>
          <p:cNvSpPr>
            <a:spLocks noGrp="1"/>
          </p:cNvSpPr>
          <p:nvPr>
            <p:ph idx="1"/>
          </p:nvPr>
        </p:nvSpPr>
        <p:spPr/>
        <p:txBody>
          <a:bodyPr/>
          <a:lstStyle/>
          <a:p>
            <a:pPr marL="0" indent="0">
              <a:buFont typeface="Arial" panose="020B0604020202020204" pitchFamily="34" charset="0"/>
              <a:buNone/>
            </a:pPr>
            <a:r>
              <a:rPr lang="en-US" dirty="0"/>
              <a:t>Rationale: </a:t>
            </a:r>
          </a:p>
          <a:p>
            <a:r>
              <a:rPr lang="en-US" dirty="0"/>
              <a:t>If you have an elevated HCO</a:t>
            </a:r>
            <a:r>
              <a:rPr lang="en-US" baseline="-25000" dirty="0"/>
              <a:t>3</a:t>
            </a:r>
            <a:r>
              <a:rPr lang="en-US" baseline="30000" dirty="0"/>
              <a:t>-</a:t>
            </a:r>
            <a:r>
              <a:rPr lang="en-US" dirty="0"/>
              <a:t>, it is either:</a:t>
            </a:r>
          </a:p>
          <a:p>
            <a:pPr lvl="1"/>
            <a:r>
              <a:rPr lang="en-US" dirty="0"/>
              <a:t>true positive (↑HCO</a:t>
            </a:r>
            <a:r>
              <a:rPr lang="en-US" baseline="-25000" dirty="0"/>
              <a:t>3</a:t>
            </a:r>
            <a:r>
              <a:rPr lang="en-US" baseline="30000" dirty="0"/>
              <a:t>-</a:t>
            </a:r>
            <a:r>
              <a:rPr lang="en-US" dirty="0"/>
              <a:t> elevated in response to ↑CO</a:t>
            </a:r>
            <a:r>
              <a:rPr lang="en-US" baseline="-25000" dirty="0"/>
              <a:t>2</a:t>
            </a:r>
            <a:r>
              <a:rPr lang="en-US" dirty="0"/>
              <a:t>) or </a:t>
            </a:r>
          </a:p>
          <a:p>
            <a:pPr lvl="1"/>
            <a:r>
              <a:rPr lang="en-US" dirty="0"/>
              <a:t>a false positive (↑HCO</a:t>
            </a:r>
            <a:r>
              <a:rPr lang="en-US" baseline="-25000" dirty="0"/>
              <a:t>3</a:t>
            </a:r>
            <a:r>
              <a:rPr lang="en-US" baseline="30000" dirty="0"/>
              <a:t>-</a:t>
            </a:r>
            <a:r>
              <a:rPr lang="en-US" dirty="0"/>
              <a:t> elevated for another reason) </a:t>
            </a:r>
          </a:p>
          <a:p>
            <a:pPr lvl="2"/>
            <a:r>
              <a:rPr lang="en-US" dirty="0"/>
              <a:t>Defined as a primary metabolic alkalosis</a:t>
            </a:r>
          </a:p>
          <a:p>
            <a:r>
              <a:rPr lang="en-US" dirty="0"/>
              <a:t>Most primary metabolic alkaloses cause hypokalemia </a:t>
            </a:r>
          </a:p>
          <a:p>
            <a:pPr lvl="1"/>
            <a:r>
              <a:rPr lang="en-US" dirty="0"/>
              <a:t>diuretics, vomiting, hypovolemia… (high aldosterone)</a:t>
            </a:r>
          </a:p>
          <a:p>
            <a:r>
              <a:rPr lang="en-US" dirty="0"/>
              <a:t>Therefore, high bicarbonate with normal/high potassium is more likely a </a:t>
            </a:r>
            <a:r>
              <a:rPr lang="en-US" b="1" dirty="0"/>
              <a:t>true</a:t>
            </a:r>
            <a:r>
              <a:rPr lang="en-US" dirty="0"/>
              <a:t> positive</a:t>
            </a:r>
          </a:p>
        </p:txBody>
      </p:sp>
    </p:spTree>
    <p:extLst>
      <p:ext uri="{BB962C8B-B14F-4D97-AF65-F5344CB8AC3E}">
        <p14:creationId xmlns:p14="http://schemas.microsoft.com/office/powerpoint/2010/main" val="310006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E69C-D081-DABE-5440-49C8CBF1C72E}"/>
              </a:ext>
            </a:extLst>
          </p:cNvPr>
          <p:cNvSpPr>
            <a:spLocks noGrp="1"/>
          </p:cNvSpPr>
          <p:nvPr>
            <p:ph type="title"/>
          </p:nvPr>
        </p:nvSpPr>
        <p:spPr/>
        <p:txBody>
          <a:bodyPr/>
          <a:lstStyle/>
          <a:p>
            <a:r>
              <a:rPr lang="en-US" dirty="0"/>
              <a:t>What are interval likelihood ratios? </a:t>
            </a:r>
          </a:p>
        </p:txBody>
      </p:sp>
      <p:sp>
        <p:nvSpPr>
          <p:cNvPr id="3" name="Content Placeholder 2">
            <a:extLst>
              <a:ext uri="{FF2B5EF4-FFF2-40B4-BE49-F238E27FC236}">
                <a16:creationId xmlns:a16="http://schemas.microsoft.com/office/drawing/2014/main" id="{41B5D267-71DC-97FE-87BF-E0D416AC2134}"/>
              </a:ext>
            </a:extLst>
          </p:cNvPr>
          <p:cNvSpPr>
            <a:spLocks noGrp="1"/>
          </p:cNvSpPr>
          <p:nvPr>
            <p:ph idx="1"/>
          </p:nvPr>
        </p:nvSpPr>
        <p:spPr/>
        <p:txBody>
          <a:bodyPr/>
          <a:lstStyle/>
          <a:p>
            <a:r>
              <a:rPr lang="en-US" dirty="0"/>
              <a:t>Sensitivity (right answer in D+), Specificity (right answer in D-)</a:t>
            </a:r>
          </a:p>
          <a:p>
            <a:pPr lvl="1"/>
            <a:r>
              <a:rPr lang="en-US" dirty="0"/>
              <a:t>Dichotomous Test Result, Dichotomous Disease State</a:t>
            </a:r>
          </a:p>
          <a:p>
            <a:r>
              <a:rPr lang="en-US" dirty="0"/>
              <a:t>Likelihood Ratio (Pre-test Odds * [+LR or –LR] = Post-test Odds)</a:t>
            </a:r>
          </a:p>
          <a:p>
            <a:pPr lvl="1"/>
            <a:r>
              <a:rPr lang="en-US" dirty="0"/>
              <a:t>Dichotomous Test Result, Dichotomous Disease State</a:t>
            </a:r>
          </a:p>
          <a:p>
            <a:r>
              <a:rPr lang="en-US" dirty="0"/>
              <a:t>Interval Likelihood Ratio (Pre-test Odds * </a:t>
            </a:r>
            <a:r>
              <a:rPr lang="en-US" dirty="0" err="1"/>
              <a:t>LR</a:t>
            </a:r>
            <a:r>
              <a:rPr lang="en-US" baseline="-25000" dirty="0" err="1"/>
              <a:t>int</a:t>
            </a:r>
            <a:r>
              <a:rPr lang="en-US" dirty="0"/>
              <a:t> = Post-test Odds)</a:t>
            </a:r>
          </a:p>
          <a:p>
            <a:pPr lvl="1"/>
            <a:r>
              <a:rPr lang="en-US" b="1" dirty="0"/>
              <a:t>Continuous Test Result (broken into intervals), </a:t>
            </a:r>
            <a:r>
              <a:rPr lang="en-US" dirty="0"/>
              <a:t>Dichotomous Disease State</a:t>
            </a:r>
          </a:p>
          <a:p>
            <a:endParaRPr lang="en-US" dirty="0"/>
          </a:p>
        </p:txBody>
      </p:sp>
      <p:pic>
        <p:nvPicPr>
          <p:cNvPr id="5" name="Picture 4">
            <a:extLst>
              <a:ext uri="{FF2B5EF4-FFF2-40B4-BE49-F238E27FC236}">
                <a16:creationId xmlns:a16="http://schemas.microsoft.com/office/drawing/2014/main" id="{C4C72526-00E4-C705-9C76-F6817D5810BB}"/>
              </a:ext>
            </a:extLst>
          </p:cNvPr>
          <p:cNvPicPr>
            <a:picLocks noChangeAspect="1"/>
          </p:cNvPicPr>
          <p:nvPr/>
        </p:nvPicPr>
        <p:blipFill>
          <a:blip r:embed="rId3"/>
          <a:stretch>
            <a:fillRect/>
          </a:stretch>
        </p:blipFill>
        <p:spPr>
          <a:xfrm>
            <a:off x="9026525" y="5072060"/>
            <a:ext cx="939800" cy="939800"/>
          </a:xfrm>
          <a:prstGeom prst="rect">
            <a:avLst/>
          </a:prstGeom>
        </p:spPr>
      </p:pic>
      <p:sp>
        <p:nvSpPr>
          <p:cNvPr id="6" name="TextBox 5">
            <a:extLst>
              <a:ext uri="{FF2B5EF4-FFF2-40B4-BE49-F238E27FC236}">
                <a16:creationId xmlns:a16="http://schemas.microsoft.com/office/drawing/2014/main" id="{31A58936-2853-8972-E4DF-737E67FEE748}"/>
              </a:ext>
            </a:extLst>
          </p:cNvPr>
          <p:cNvSpPr txBox="1"/>
          <p:nvPr/>
        </p:nvSpPr>
        <p:spPr>
          <a:xfrm>
            <a:off x="5605461" y="5287742"/>
            <a:ext cx="3474979" cy="646331"/>
          </a:xfrm>
          <a:prstGeom prst="rect">
            <a:avLst/>
          </a:prstGeom>
          <a:noFill/>
        </p:spPr>
        <p:txBody>
          <a:bodyPr wrap="square">
            <a:spAutoFit/>
          </a:bodyPr>
          <a:lstStyle/>
          <a:p>
            <a:r>
              <a:rPr lang="en-US" dirty="0"/>
              <a:t>Reporting Accuracy of Continuous Tests. Jour Clin Epi 2022</a:t>
            </a:r>
          </a:p>
        </p:txBody>
      </p:sp>
    </p:spTree>
    <p:extLst>
      <p:ext uri="{BB962C8B-B14F-4D97-AF65-F5344CB8AC3E}">
        <p14:creationId xmlns:p14="http://schemas.microsoft.com/office/powerpoint/2010/main" val="114501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709E0-EDB1-9ED9-C943-9B2CE185B4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736" y="814389"/>
            <a:ext cx="8918176" cy="5945450"/>
          </a:xfrm>
          <a:prstGeom prst="rect">
            <a:avLst/>
          </a:prstGeom>
          <a:noFill/>
          <a:ln>
            <a:noFill/>
          </a:ln>
        </p:spPr>
      </p:pic>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306527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1462-24DF-18FF-3B1D-2B171D0F7059}"/>
              </a:ext>
            </a:extLst>
          </p:cNvPr>
          <p:cNvSpPr>
            <a:spLocks noGrp="1"/>
          </p:cNvSpPr>
          <p:nvPr>
            <p:ph type="title"/>
          </p:nvPr>
        </p:nvSpPr>
        <p:spPr/>
        <p:txBody>
          <a:bodyPr/>
          <a:lstStyle/>
          <a:p>
            <a:r>
              <a:rPr lang="en-US" dirty="0"/>
              <a:t>‘Biological’ Limitations:</a:t>
            </a:r>
          </a:p>
        </p:txBody>
      </p:sp>
      <p:sp>
        <p:nvSpPr>
          <p:cNvPr id="3" name="Content Placeholder 2">
            <a:extLst>
              <a:ext uri="{FF2B5EF4-FFF2-40B4-BE49-F238E27FC236}">
                <a16:creationId xmlns:a16="http://schemas.microsoft.com/office/drawing/2014/main" id="{7E9DD0AA-B6B3-6BBB-7584-8DC19A2AD4A0}"/>
              </a:ext>
            </a:extLst>
          </p:cNvPr>
          <p:cNvSpPr>
            <a:spLocks noGrp="1"/>
          </p:cNvSpPr>
          <p:nvPr>
            <p:ph idx="1"/>
          </p:nvPr>
        </p:nvSpPr>
        <p:spPr/>
        <p:txBody>
          <a:bodyPr/>
          <a:lstStyle/>
          <a:p>
            <a:r>
              <a:rPr lang="en-US" dirty="0"/>
              <a:t>‘Acute’, transient hypercapnia will be under-identified. </a:t>
            </a:r>
          </a:p>
          <a:p>
            <a:pPr lvl="1"/>
            <a:r>
              <a:rPr lang="en-US" dirty="0"/>
              <a:t>The test will miss if there is inadequate time for kidneys to retain HCO</a:t>
            </a:r>
            <a:r>
              <a:rPr lang="en-US" baseline="-25000" dirty="0"/>
              <a:t>3</a:t>
            </a:r>
            <a:r>
              <a:rPr lang="en-US" baseline="30000" dirty="0"/>
              <a:t>-</a:t>
            </a:r>
          </a:p>
          <a:p>
            <a:pPr lvl="1"/>
            <a:r>
              <a:rPr lang="en-US" dirty="0"/>
              <a:t>Calendar-day time matching* </a:t>
            </a:r>
          </a:p>
          <a:p>
            <a:r>
              <a:rPr lang="en-US" b="1" dirty="0"/>
              <a:t>Is this a bad thing? </a:t>
            </a:r>
          </a:p>
          <a:p>
            <a:pPr lvl="1"/>
            <a:r>
              <a:rPr lang="en-US" dirty="0"/>
              <a:t>recurrent or persistent = potential for helpful intervention</a:t>
            </a:r>
          </a:p>
        </p:txBody>
      </p:sp>
      <p:graphicFrame>
        <p:nvGraphicFramePr>
          <p:cNvPr id="4" name="Table 3">
            <a:extLst>
              <a:ext uri="{FF2B5EF4-FFF2-40B4-BE49-F238E27FC236}">
                <a16:creationId xmlns:a16="http://schemas.microsoft.com/office/drawing/2014/main" id="{8E9A93C4-3D68-98A1-4A76-64624C0C6A35}"/>
              </a:ext>
            </a:extLst>
          </p:cNvPr>
          <p:cNvGraphicFramePr>
            <a:graphicFrameLocks noGrp="1"/>
          </p:cNvGraphicFramePr>
          <p:nvPr>
            <p:extLst>
              <p:ext uri="{D42A27DB-BD31-4B8C-83A1-F6EECF244321}">
                <p14:modId xmlns:p14="http://schemas.microsoft.com/office/powerpoint/2010/main" val="1838874315"/>
              </p:ext>
            </p:extLst>
          </p:nvPr>
        </p:nvGraphicFramePr>
        <p:xfrm>
          <a:off x="1763432" y="4431553"/>
          <a:ext cx="8128000" cy="18288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991707776"/>
                    </a:ext>
                  </a:extLst>
                </a:gridCol>
                <a:gridCol w="4064000">
                  <a:extLst>
                    <a:ext uri="{9D8B030D-6E8A-4147-A177-3AD203B41FA5}">
                      <a16:colId xmlns:a16="http://schemas.microsoft.com/office/drawing/2014/main" val="2548077730"/>
                    </a:ext>
                  </a:extLst>
                </a:gridCol>
              </a:tblGrid>
              <a:tr h="370840">
                <a:tc>
                  <a:txBody>
                    <a:bodyPr/>
                    <a:lstStyle/>
                    <a:p>
                      <a:pPr algn="ctr"/>
                      <a:r>
                        <a:rPr lang="en-US" b="1" dirty="0"/>
                        <a:t>Favor False Negative </a:t>
                      </a:r>
                    </a:p>
                    <a:p>
                      <a:pPr algn="ctr"/>
                      <a:r>
                        <a:rPr lang="en-US" b="1" dirty="0"/>
                        <a:t>(HCO</a:t>
                      </a:r>
                      <a:r>
                        <a:rPr lang="en-US" b="1" baseline="-25000" dirty="0"/>
                        <a:t>3</a:t>
                      </a:r>
                      <a:r>
                        <a:rPr lang="en-US" b="1" baseline="30000" dirty="0"/>
                        <a:t>-</a:t>
                      </a:r>
                      <a:r>
                        <a:rPr lang="en-US" b="1" dirty="0"/>
                        <a:t> low, PaCO</a:t>
                      </a:r>
                      <a:r>
                        <a:rPr lang="en-US" b="1" baseline="-25000" dirty="0"/>
                        <a:t>2</a:t>
                      </a:r>
                      <a:r>
                        <a:rPr lang="en-US" b="1" dirty="0"/>
                        <a:t> high)</a:t>
                      </a:r>
                    </a:p>
                  </a:txBody>
                  <a:tcPr/>
                </a:tc>
                <a:tc>
                  <a:txBody>
                    <a:bodyPr/>
                    <a:lstStyle/>
                    <a:p>
                      <a:pPr algn="ctr"/>
                      <a:r>
                        <a:rPr lang="en-US" b="1" dirty="0"/>
                        <a:t>Favor False Positive</a:t>
                      </a:r>
                    </a:p>
                    <a:p>
                      <a:pPr algn="ctr"/>
                      <a:r>
                        <a:rPr lang="en-US" b="1" dirty="0"/>
                        <a:t>(HCO</a:t>
                      </a:r>
                      <a:r>
                        <a:rPr lang="en-US" b="1" baseline="-25000" dirty="0"/>
                        <a:t>3</a:t>
                      </a:r>
                      <a:r>
                        <a:rPr lang="en-US" b="1" baseline="30000" dirty="0"/>
                        <a:t>-</a:t>
                      </a:r>
                      <a:r>
                        <a:rPr lang="en-US" b="1" dirty="0"/>
                        <a:t> high, PaCO</a:t>
                      </a:r>
                      <a:r>
                        <a:rPr lang="en-US" b="1" baseline="-25000" dirty="0"/>
                        <a:t>2</a:t>
                      </a:r>
                      <a:r>
                        <a:rPr lang="en-US" b="1" dirty="0"/>
                        <a:t> low) </a:t>
                      </a:r>
                    </a:p>
                  </a:txBody>
                  <a:tcPr/>
                </a:tc>
                <a:extLst>
                  <a:ext uri="{0D108BD9-81ED-4DB2-BD59-A6C34878D82A}">
                    <a16:rowId xmlns:a16="http://schemas.microsoft.com/office/drawing/2014/main" val="702493555"/>
                  </a:ext>
                </a:extLst>
              </a:tr>
              <a:tr h="370840">
                <a:tc>
                  <a:txBody>
                    <a:bodyPr/>
                    <a:lstStyle/>
                    <a:p>
                      <a:pPr marL="285750" indent="-285750">
                        <a:buFont typeface="Arial" panose="020B0604020202020204" pitchFamily="34" charset="0"/>
                        <a:buChar char="•"/>
                      </a:pPr>
                      <a:r>
                        <a:rPr lang="en-US" dirty="0"/>
                        <a:t>Hypercapnia not present long enough</a:t>
                      </a:r>
                    </a:p>
                    <a:p>
                      <a:pPr marL="285750" indent="-285750">
                        <a:buFont typeface="Arial" panose="020B0604020202020204" pitchFamily="34" charset="0"/>
                        <a:buChar char="•"/>
                      </a:pPr>
                      <a:r>
                        <a:rPr lang="en-US" dirty="0"/>
                        <a:t>Hypercapnia not severe enough</a:t>
                      </a:r>
                    </a:p>
                    <a:p>
                      <a:pPr marL="285750" indent="-285750">
                        <a:buFont typeface="Arial" panose="020B0604020202020204" pitchFamily="34" charset="0"/>
                        <a:buChar char="•"/>
                      </a:pPr>
                      <a:r>
                        <a:rPr lang="en-US" dirty="0"/>
                        <a:t>Kidneys don’t work well enough</a:t>
                      </a:r>
                    </a:p>
                    <a:p>
                      <a:pPr marL="285750" indent="-285750">
                        <a:buFont typeface="Arial" panose="020B0604020202020204" pitchFamily="34" charset="0"/>
                        <a:buChar char="•"/>
                      </a:pPr>
                      <a:r>
                        <a:rPr lang="en-US" dirty="0"/>
                        <a:t>Superimposed metabolic acidosis</a:t>
                      </a:r>
                    </a:p>
                  </a:txBody>
                  <a:tcPr/>
                </a:tc>
                <a:tc>
                  <a:txBody>
                    <a:bodyPr/>
                    <a:lstStyle/>
                    <a:p>
                      <a:pPr marL="285750" indent="-285750">
                        <a:buFont typeface="Arial" panose="020B0604020202020204" pitchFamily="34" charset="0"/>
                        <a:buChar char="•"/>
                      </a:pPr>
                      <a:r>
                        <a:rPr lang="en-US" dirty="0"/>
                        <a:t>Something else makes the HCO</a:t>
                      </a:r>
                      <a:r>
                        <a:rPr lang="en-US" baseline="-25000" dirty="0"/>
                        <a:t>3</a:t>
                      </a:r>
                      <a:r>
                        <a:rPr lang="en-US" baseline="30000" dirty="0"/>
                        <a:t>-</a:t>
                      </a:r>
                      <a:r>
                        <a:rPr lang="en-US" dirty="0"/>
                        <a:t> high (a primary metabolic alkalosis)</a:t>
                      </a:r>
                    </a:p>
                  </a:txBody>
                  <a:tcPr/>
                </a:tc>
                <a:extLst>
                  <a:ext uri="{0D108BD9-81ED-4DB2-BD59-A6C34878D82A}">
                    <a16:rowId xmlns:a16="http://schemas.microsoft.com/office/drawing/2014/main" val="1237243374"/>
                  </a:ext>
                </a:extLst>
              </a:tr>
            </a:tbl>
          </a:graphicData>
        </a:graphic>
      </p:graphicFrame>
    </p:spTree>
    <p:extLst>
      <p:ext uri="{BB962C8B-B14F-4D97-AF65-F5344CB8AC3E}">
        <p14:creationId xmlns:p14="http://schemas.microsoft.com/office/powerpoint/2010/main" val="418889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8A54-45D4-626B-9798-D1F88DEAFF73}"/>
              </a:ext>
            </a:extLst>
          </p:cNvPr>
          <p:cNvSpPr>
            <a:spLocks noGrp="1"/>
          </p:cNvSpPr>
          <p:nvPr>
            <p:ph type="title"/>
          </p:nvPr>
        </p:nvSpPr>
        <p:spPr/>
        <p:txBody>
          <a:bodyPr/>
          <a:lstStyle/>
          <a:p>
            <a:r>
              <a:rPr lang="en-US" dirty="0"/>
              <a:t>‘Data/Methods’ Limitations: </a:t>
            </a:r>
          </a:p>
        </p:txBody>
      </p:sp>
      <p:sp>
        <p:nvSpPr>
          <p:cNvPr id="3" name="Content Placeholder 2">
            <a:extLst>
              <a:ext uri="{FF2B5EF4-FFF2-40B4-BE49-F238E27FC236}">
                <a16:creationId xmlns:a16="http://schemas.microsoft.com/office/drawing/2014/main" id="{732C316C-F1B6-A779-FFC6-01CA12468E25}"/>
              </a:ext>
            </a:extLst>
          </p:cNvPr>
          <p:cNvSpPr>
            <a:spLocks noGrp="1"/>
          </p:cNvSpPr>
          <p:nvPr>
            <p:ph idx="1"/>
          </p:nvPr>
        </p:nvSpPr>
        <p:spPr>
          <a:xfrm>
            <a:off x="5810750" y="1825625"/>
            <a:ext cx="5784349" cy="4351338"/>
          </a:xfrm>
        </p:spPr>
        <p:txBody>
          <a:bodyPr>
            <a:normAutofit lnSpcReduction="10000"/>
          </a:bodyPr>
          <a:lstStyle/>
          <a:p>
            <a:r>
              <a:rPr lang="en-US" dirty="0"/>
              <a:t>‘Partial Verification’: hypercapnia status is only ascertained in patients who get an ABG. </a:t>
            </a:r>
          </a:p>
          <a:p>
            <a:pPr lvl="1"/>
            <a:r>
              <a:rPr lang="en-US" dirty="0"/>
              <a:t>Analysis: </a:t>
            </a:r>
            <a:r>
              <a:rPr lang="en-US" i="1" dirty="0"/>
              <a:t>Among patients who have ABGs checked</a:t>
            </a:r>
            <a:r>
              <a:rPr lang="en-US" dirty="0"/>
              <a:t> </a:t>
            </a:r>
          </a:p>
          <a:p>
            <a:pPr lvl="1"/>
            <a:r>
              <a:rPr lang="en-US" b="1" dirty="0"/>
              <a:t>Target: </a:t>
            </a:r>
            <a:r>
              <a:rPr lang="en-US" i="1" dirty="0"/>
              <a:t>Among all patients who may have hypercapnia </a:t>
            </a:r>
          </a:p>
          <a:p>
            <a:r>
              <a:rPr lang="en-US" dirty="0"/>
              <a:t>The probability of getting an ABG is </a:t>
            </a:r>
            <a:r>
              <a:rPr lang="en-US" b="1" dirty="0"/>
              <a:t>variable and idiosyncratic</a:t>
            </a:r>
          </a:p>
          <a:p>
            <a:pPr lvl="1"/>
            <a:r>
              <a:rPr lang="en-US" dirty="0"/>
              <a:t>Inverse probability of blood-gas weighting? </a:t>
            </a:r>
          </a:p>
          <a:p>
            <a:pPr lvl="2"/>
            <a:r>
              <a:rPr lang="en-US" dirty="0"/>
              <a:t>Missing data is tricky</a:t>
            </a:r>
          </a:p>
          <a:p>
            <a:endParaRPr lang="en-US" dirty="0"/>
          </a:p>
        </p:txBody>
      </p:sp>
      <p:pic>
        <p:nvPicPr>
          <p:cNvPr id="4" name="Content Placeholder 4" descr="Man outline">
            <a:extLst>
              <a:ext uri="{FF2B5EF4-FFF2-40B4-BE49-F238E27FC236}">
                <a16:creationId xmlns:a16="http://schemas.microsoft.com/office/drawing/2014/main" id="{8C5D5FFF-2BF0-A4A6-E6DE-5BBCE9C71C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675" y="1898519"/>
            <a:ext cx="914400" cy="914400"/>
          </a:xfrm>
          <a:prstGeom prst="rect">
            <a:avLst/>
          </a:prstGeom>
        </p:spPr>
      </p:pic>
      <p:pic>
        <p:nvPicPr>
          <p:cNvPr id="5" name="Graphic 4" descr="Man with solid fill">
            <a:extLst>
              <a:ext uri="{FF2B5EF4-FFF2-40B4-BE49-F238E27FC236}">
                <a16:creationId xmlns:a16="http://schemas.microsoft.com/office/drawing/2014/main" id="{2795E4A2-5351-38B2-CED6-A49EA5A3DF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9750" y="1898519"/>
            <a:ext cx="914400" cy="914400"/>
          </a:xfrm>
          <a:prstGeom prst="rect">
            <a:avLst/>
          </a:prstGeom>
        </p:spPr>
      </p:pic>
      <p:pic>
        <p:nvPicPr>
          <p:cNvPr id="7" name="Graphic 6" descr="Woman outline">
            <a:extLst>
              <a:ext uri="{FF2B5EF4-FFF2-40B4-BE49-F238E27FC236}">
                <a16:creationId xmlns:a16="http://schemas.microsoft.com/office/drawing/2014/main" id="{6681238B-5AC4-2C83-D43D-A9ADB4A7C0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0350" y="1849306"/>
            <a:ext cx="914400" cy="914400"/>
          </a:xfrm>
          <a:prstGeom prst="rect">
            <a:avLst/>
          </a:prstGeom>
        </p:spPr>
      </p:pic>
      <p:sp>
        <p:nvSpPr>
          <p:cNvPr id="8" name="TextBox 7">
            <a:extLst>
              <a:ext uri="{FF2B5EF4-FFF2-40B4-BE49-F238E27FC236}">
                <a16:creationId xmlns:a16="http://schemas.microsoft.com/office/drawing/2014/main" id="{D4EF8405-7AB8-BDEB-5732-3EE64C3174EB}"/>
              </a:ext>
            </a:extLst>
          </p:cNvPr>
          <p:cNvSpPr txBox="1"/>
          <p:nvPr/>
        </p:nvSpPr>
        <p:spPr>
          <a:xfrm>
            <a:off x="553549" y="1407809"/>
            <a:ext cx="1436925" cy="369332"/>
          </a:xfrm>
          <a:prstGeom prst="rect">
            <a:avLst/>
          </a:prstGeom>
          <a:noFill/>
        </p:spPr>
        <p:txBody>
          <a:bodyPr wrap="square" rtlCol="0">
            <a:spAutoFit/>
          </a:bodyPr>
          <a:lstStyle/>
          <a:p>
            <a:r>
              <a:rPr lang="en-US" dirty="0"/>
              <a:t>P(ABG) = 0.5</a:t>
            </a:r>
          </a:p>
        </p:txBody>
      </p:sp>
      <p:sp>
        <p:nvSpPr>
          <p:cNvPr id="9" name="TextBox 8">
            <a:extLst>
              <a:ext uri="{FF2B5EF4-FFF2-40B4-BE49-F238E27FC236}">
                <a16:creationId xmlns:a16="http://schemas.microsoft.com/office/drawing/2014/main" id="{C4CB87F5-BE0F-8731-C7A9-54CE1A4589C9}"/>
              </a:ext>
            </a:extLst>
          </p:cNvPr>
          <p:cNvSpPr txBox="1"/>
          <p:nvPr/>
        </p:nvSpPr>
        <p:spPr>
          <a:xfrm>
            <a:off x="2729249" y="1397405"/>
            <a:ext cx="1629114" cy="369332"/>
          </a:xfrm>
          <a:prstGeom prst="rect">
            <a:avLst/>
          </a:prstGeom>
          <a:noFill/>
        </p:spPr>
        <p:txBody>
          <a:bodyPr wrap="square" rtlCol="0">
            <a:spAutoFit/>
          </a:bodyPr>
          <a:lstStyle/>
          <a:p>
            <a:r>
              <a:rPr lang="en-US" dirty="0"/>
              <a:t>P(ABG) = 0.25</a:t>
            </a:r>
          </a:p>
        </p:txBody>
      </p:sp>
      <p:pic>
        <p:nvPicPr>
          <p:cNvPr id="10" name="Content Placeholder 4" descr="Man outline">
            <a:extLst>
              <a:ext uri="{FF2B5EF4-FFF2-40B4-BE49-F238E27FC236}">
                <a16:creationId xmlns:a16="http://schemas.microsoft.com/office/drawing/2014/main" id="{EAC5CB5D-A912-007E-9C53-8AA3556B9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7" y="1898519"/>
            <a:ext cx="914400" cy="914400"/>
          </a:xfrm>
          <a:prstGeom prst="rect">
            <a:avLst/>
          </a:prstGeom>
        </p:spPr>
      </p:pic>
      <p:pic>
        <p:nvPicPr>
          <p:cNvPr id="11" name="Graphic 10" descr="Man with solid fill">
            <a:extLst>
              <a:ext uri="{FF2B5EF4-FFF2-40B4-BE49-F238E27FC236}">
                <a16:creationId xmlns:a16="http://schemas.microsoft.com/office/drawing/2014/main" id="{A50E9DBD-CD70-1273-9783-5163F51C62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138" y="1898519"/>
            <a:ext cx="914400" cy="914400"/>
          </a:xfrm>
          <a:prstGeom prst="rect">
            <a:avLst/>
          </a:prstGeom>
        </p:spPr>
      </p:pic>
      <p:pic>
        <p:nvPicPr>
          <p:cNvPr id="12" name="Graphic 11" descr="Woman with solid fill">
            <a:extLst>
              <a:ext uri="{FF2B5EF4-FFF2-40B4-BE49-F238E27FC236}">
                <a16:creationId xmlns:a16="http://schemas.microsoft.com/office/drawing/2014/main" id="{0945A940-7E91-E405-F95B-DB05AA4A7B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00925" y="1842845"/>
            <a:ext cx="914400" cy="914400"/>
          </a:xfrm>
          <a:prstGeom prst="rect">
            <a:avLst/>
          </a:prstGeom>
        </p:spPr>
      </p:pic>
      <p:pic>
        <p:nvPicPr>
          <p:cNvPr id="13" name="Graphic 12" descr="Woman outline">
            <a:extLst>
              <a:ext uri="{FF2B5EF4-FFF2-40B4-BE49-F238E27FC236}">
                <a16:creationId xmlns:a16="http://schemas.microsoft.com/office/drawing/2014/main" id="{ECB91C21-5F37-4339-A617-02B16376EE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0225" y="1842845"/>
            <a:ext cx="914400" cy="914400"/>
          </a:xfrm>
          <a:prstGeom prst="rect">
            <a:avLst/>
          </a:prstGeom>
        </p:spPr>
      </p:pic>
      <p:pic>
        <p:nvPicPr>
          <p:cNvPr id="15" name="Graphic 14" descr="Man with solid fill">
            <a:extLst>
              <a:ext uri="{FF2B5EF4-FFF2-40B4-BE49-F238E27FC236}">
                <a16:creationId xmlns:a16="http://schemas.microsoft.com/office/drawing/2014/main" id="{F5E7D60B-98F1-A0E6-4740-5D663DA53C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9750" y="3130682"/>
            <a:ext cx="914400" cy="914400"/>
          </a:xfrm>
          <a:prstGeom prst="rect">
            <a:avLst/>
          </a:prstGeom>
        </p:spPr>
      </p:pic>
      <p:pic>
        <p:nvPicPr>
          <p:cNvPr id="17" name="Graphic 16" descr="Man with solid fill">
            <a:extLst>
              <a:ext uri="{FF2B5EF4-FFF2-40B4-BE49-F238E27FC236}">
                <a16:creationId xmlns:a16="http://schemas.microsoft.com/office/drawing/2014/main" id="{34260DA4-E8FE-5363-8C93-51C1A6858C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138" y="3130682"/>
            <a:ext cx="914400" cy="914400"/>
          </a:xfrm>
          <a:prstGeom prst="rect">
            <a:avLst/>
          </a:prstGeom>
        </p:spPr>
      </p:pic>
      <p:pic>
        <p:nvPicPr>
          <p:cNvPr id="19" name="Graphic 18" descr="Man with solid fill">
            <a:extLst>
              <a:ext uri="{FF2B5EF4-FFF2-40B4-BE49-F238E27FC236}">
                <a16:creationId xmlns:a16="http://schemas.microsoft.com/office/drawing/2014/main" id="{D9D3D318-CEEE-2D01-211E-5570543ED4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0778" y="4521503"/>
            <a:ext cx="914400" cy="914400"/>
          </a:xfrm>
          <a:prstGeom prst="rect">
            <a:avLst/>
          </a:prstGeom>
        </p:spPr>
      </p:pic>
      <p:pic>
        <p:nvPicPr>
          <p:cNvPr id="21" name="Graphic 20" descr="Man with solid fill">
            <a:extLst>
              <a:ext uri="{FF2B5EF4-FFF2-40B4-BE49-F238E27FC236}">
                <a16:creationId xmlns:a16="http://schemas.microsoft.com/office/drawing/2014/main" id="{EC5951B5-1F17-D7DE-CB13-13DC46D635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8331" y="4535791"/>
            <a:ext cx="914400" cy="914400"/>
          </a:xfrm>
          <a:prstGeom prst="rect">
            <a:avLst/>
          </a:prstGeom>
        </p:spPr>
      </p:pic>
      <p:pic>
        <p:nvPicPr>
          <p:cNvPr id="24" name="Graphic 23" descr="Woman with solid fill">
            <a:extLst>
              <a:ext uri="{FF2B5EF4-FFF2-40B4-BE49-F238E27FC236}">
                <a16:creationId xmlns:a16="http://schemas.microsoft.com/office/drawing/2014/main" id="{DB0EB525-D5D4-5B62-6BED-D7B1F09E9B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7563" y="3161172"/>
            <a:ext cx="914400" cy="914400"/>
          </a:xfrm>
          <a:prstGeom prst="rect">
            <a:avLst/>
          </a:prstGeom>
        </p:spPr>
      </p:pic>
      <p:pic>
        <p:nvPicPr>
          <p:cNvPr id="26" name="Graphic 25" descr="Woman with solid fill">
            <a:extLst>
              <a:ext uri="{FF2B5EF4-FFF2-40B4-BE49-F238E27FC236}">
                <a16:creationId xmlns:a16="http://schemas.microsoft.com/office/drawing/2014/main" id="{12114D8B-4779-1F51-E851-FA1A0D96B3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76093" y="4493787"/>
            <a:ext cx="914400" cy="914400"/>
          </a:xfrm>
          <a:prstGeom prst="rect">
            <a:avLst/>
          </a:prstGeom>
        </p:spPr>
      </p:pic>
      <p:pic>
        <p:nvPicPr>
          <p:cNvPr id="28" name="Graphic 27" descr="Woman with solid fill">
            <a:extLst>
              <a:ext uri="{FF2B5EF4-FFF2-40B4-BE49-F238E27FC236}">
                <a16:creationId xmlns:a16="http://schemas.microsoft.com/office/drawing/2014/main" id="{EE436BC0-EF39-C760-98B4-DBDA9ED39E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1649" y="4487326"/>
            <a:ext cx="914400" cy="914400"/>
          </a:xfrm>
          <a:prstGeom prst="rect">
            <a:avLst/>
          </a:prstGeom>
        </p:spPr>
      </p:pic>
      <p:sp>
        <p:nvSpPr>
          <p:cNvPr id="30" name="TextBox 29">
            <a:extLst>
              <a:ext uri="{FF2B5EF4-FFF2-40B4-BE49-F238E27FC236}">
                <a16:creationId xmlns:a16="http://schemas.microsoft.com/office/drawing/2014/main" id="{2F7DBD23-7C54-FE88-7C9F-E5A8FD76FD11}"/>
              </a:ext>
            </a:extLst>
          </p:cNvPr>
          <p:cNvSpPr txBox="1"/>
          <p:nvPr/>
        </p:nvSpPr>
        <p:spPr>
          <a:xfrm>
            <a:off x="4258764" y="3433706"/>
            <a:ext cx="1629114" cy="646331"/>
          </a:xfrm>
          <a:prstGeom prst="rect">
            <a:avLst/>
          </a:prstGeom>
          <a:noFill/>
        </p:spPr>
        <p:txBody>
          <a:bodyPr wrap="square" rtlCol="0">
            <a:spAutoFit/>
          </a:bodyPr>
          <a:lstStyle/>
          <a:p>
            <a:r>
              <a:rPr lang="en-US" dirty="0"/>
              <a:t>Observed w/ Hypercapnia</a:t>
            </a:r>
          </a:p>
        </p:txBody>
      </p:sp>
      <p:sp>
        <p:nvSpPr>
          <p:cNvPr id="31" name="TextBox 30">
            <a:extLst>
              <a:ext uri="{FF2B5EF4-FFF2-40B4-BE49-F238E27FC236}">
                <a16:creationId xmlns:a16="http://schemas.microsoft.com/office/drawing/2014/main" id="{DCCB8C4B-F569-6AB7-1364-C83E3A02E291}"/>
              </a:ext>
            </a:extLst>
          </p:cNvPr>
          <p:cNvSpPr txBox="1"/>
          <p:nvPr/>
        </p:nvSpPr>
        <p:spPr>
          <a:xfrm>
            <a:off x="4181637" y="4623659"/>
            <a:ext cx="1629114" cy="646331"/>
          </a:xfrm>
          <a:prstGeom prst="rect">
            <a:avLst/>
          </a:prstGeom>
          <a:noFill/>
        </p:spPr>
        <p:txBody>
          <a:bodyPr wrap="square" rtlCol="0">
            <a:spAutoFit/>
          </a:bodyPr>
          <a:lstStyle/>
          <a:p>
            <a:r>
              <a:rPr lang="en-US" dirty="0"/>
              <a:t>Weighted by Inverse of Prob</a:t>
            </a:r>
          </a:p>
        </p:txBody>
      </p:sp>
      <p:sp>
        <p:nvSpPr>
          <p:cNvPr id="32" name="TextBox 31">
            <a:extLst>
              <a:ext uri="{FF2B5EF4-FFF2-40B4-BE49-F238E27FC236}">
                <a16:creationId xmlns:a16="http://schemas.microsoft.com/office/drawing/2014/main" id="{809EB6FB-4B5F-9271-0F05-C609666F4E18}"/>
              </a:ext>
            </a:extLst>
          </p:cNvPr>
          <p:cNvSpPr txBox="1"/>
          <p:nvPr/>
        </p:nvSpPr>
        <p:spPr>
          <a:xfrm>
            <a:off x="4361745" y="1997628"/>
            <a:ext cx="1629114" cy="646331"/>
          </a:xfrm>
          <a:prstGeom prst="rect">
            <a:avLst/>
          </a:prstGeom>
          <a:noFill/>
        </p:spPr>
        <p:txBody>
          <a:bodyPr wrap="square" rtlCol="0">
            <a:spAutoFit/>
          </a:bodyPr>
          <a:lstStyle/>
          <a:p>
            <a:r>
              <a:rPr lang="en-US" dirty="0"/>
              <a:t>True Status (unobserved)</a:t>
            </a:r>
          </a:p>
        </p:txBody>
      </p:sp>
      <p:pic>
        <p:nvPicPr>
          <p:cNvPr id="33" name="Graphic 32" descr="Woman outline">
            <a:extLst>
              <a:ext uri="{FF2B5EF4-FFF2-40B4-BE49-F238E27FC236}">
                <a16:creationId xmlns:a16="http://schemas.microsoft.com/office/drawing/2014/main" id="{F5D12C10-8D06-FEFD-D768-7E6E970736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95723" y="1857133"/>
            <a:ext cx="914400" cy="914400"/>
          </a:xfrm>
          <a:prstGeom prst="rect">
            <a:avLst/>
          </a:prstGeom>
        </p:spPr>
      </p:pic>
      <p:pic>
        <p:nvPicPr>
          <p:cNvPr id="36" name="Graphic 35" descr="Woman with solid fill">
            <a:extLst>
              <a:ext uri="{FF2B5EF4-FFF2-40B4-BE49-F238E27FC236}">
                <a16:creationId xmlns:a16="http://schemas.microsoft.com/office/drawing/2014/main" id="{88FD1286-C139-7031-E12A-3C578BD76B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71281" y="4503307"/>
            <a:ext cx="914400" cy="914400"/>
          </a:xfrm>
          <a:prstGeom prst="rect">
            <a:avLst/>
          </a:prstGeom>
        </p:spPr>
      </p:pic>
      <p:pic>
        <p:nvPicPr>
          <p:cNvPr id="37" name="Graphic 36" descr="Woman with solid fill">
            <a:extLst>
              <a:ext uri="{FF2B5EF4-FFF2-40B4-BE49-F238E27FC236}">
                <a16:creationId xmlns:a16="http://schemas.microsoft.com/office/drawing/2014/main" id="{B23B94BB-F586-EAD2-12C7-BC875049FF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95179" y="4484257"/>
            <a:ext cx="914400" cy="914400"/>
          </a:xfrm>
          <a:prstGeom prst="rect">
            <a:avLst/>
          </a:prstGeom>
        </p:spPr>
      </p:pic>
      <p:pic>
        <p:nvPicPr>
          <p:cNvPr id="38" name="Graphic 37" descr="Man with solid fill">
            <a:extLst>
              <a:ext uri="{FF2B5EF4-FFF2-40B4-BE49-F238E27FC236}">
                <a16:creationId xmlns:a16="http://schemas.microsoft.com/office/drawing/2014/main" id="{7C38C6A2-CD0D-03A3-CB6C-0F465E1BC2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7398" y="4531023"/>
            <a:ext cx="914400" cy="914400"/>
          </a:xfrm>
          <a:prstGeom prst="rect">
            <a:avLst/>
          </a:prstGeom>
        </p:spPr>
      </p:pic>
      <p:pic>
        <p:nvPicPr>
          <p:cNvPr id="39" name="Graphic 38" descr="Man with solid fill">
            <a:extLst>
              <a:ext uri="{FF2B5EF4-FFF2-40B4-BE49-F238E27FC236}">
                <a16:creationId xmlns:a16="http://schemas.microsoft.com/office/drawing/2014/main" id="{5FEC3888-13F8-6631-3F04-57CDE283160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6827" y="4540543"/>
            <a:ext cx="914400" cy="914400"/>
          </a:xfrm>
          <a:prstGeom prst="rect">
            <a:avLst/>
          </a:prstGeom>
        </p:spPr>
      </p:pic>
      <p:pic>
        <p:nvPicPr>
          <p:cNvPr id="40" name="Picture 39">
            <a:extLst>
              <a:ext uri="{FF2B5EF4-FFF2-40B4-BE49-F238E27FC236}">
                <a16:creationId xmlns:a16="http://schemas.microsoft.com/office/drawing/2014/main" id="{A2042EF5-B935-46A6-A1C1-FAE963E67E7A}"/>
              </a:ext>
            </a:extLst>
          </p:cNvPr>
          <p:cNvPicPr>
            <a:picLocks noChangeAspect="1"/>
          </p:cNvPicPr>
          <p:nvPr/>
        </p:nvPicPr>
        <p:blipFill>
          <a:blip r:embed="rId15"/>
          <a:stretch>
            <a:fillRect/>
          </a:stretch>
        </p:blipFill>
        <p:spPr>
          <a:xfrm>
            <a:off x="474275" y="5772706"/>
            <a:ext cx="825500" cy="825500"/>
          </a:xfrm>
          <a:prstGeom prst="rect">
            <a:avLst/>
          </a:prstGeom>
        </p:spPr>
      </p:pic>
      <p:sp>
        <p:nvSpPr>
          <p:cNvPr id="41" name="TextBox 40">
            <a:extLst>
              <a:ext uri="{FF2B5EF4-FFF2-40B4-BE49-F238E27FC236}">
                <a16:creationId xmlns:a16="http://schemas.microsoft.com/office/drawing/2014/main" id="{E2E09D80-F7E3-B523-BE75-B501C808FC58}"/>
              </a:ext>
            </a:extLst>
          </p:cNvPr>
          <p:cNvSpPr txBox="1"/>
          <p:nvPr/>
        </p:nvSpPr>
        <p:spPr>
          <a:xfrm>
            <a:off x="1434159" y="5857912"/>
            <a:ext cx="3474979" cy="646331"/>
          </a:xfrm>
          <a:prstGeom prst="rect">
            <a:avLst/>
          </a:prstGeom>
          <a:noFill/>
        </p:spPr>
        <p:txBody>
          <a:bodyPr wrap="square">
            <a:spAutoFit/>
          </a:bodyPr>
          <a:lstStyle/>
          <a:p>
            <a:r>
              <a:rPr lang="en-US" dirty="0"/>
              <a:t>The Missing Indicator Method.</a:t>
            </a:r>
          </a:p>
          <a:p>
            <a:r>
              <a:rPr lang="en-US" dirty="0"/>
              <a:t>CMAJ 2012</a:t>
            </a:r>
          </a:p>
        </p:txBody>
      </p:sp>
    </p:spTree>
    <p:extLst>
      <p:ext uri="{BB962C8B-B14F-4D97-AF65-F5344CB8AC3E}">
        <p14:creationId xmlns:p14="http://schemas.microsoft.com/office/powerpoint/2010/main" val="417447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18A1-54D8-8785-2D0A-5DEB93B7CC2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ED9FE01-5347-DF24-AD99-CC7489CCDFA3}"/>
              </a:ext>
            </a:extLst>
          </p:cNvPr>
          <p:cNvSpPr>
            <a:spLocks noGrp="1"/>
          </p:cNvSpPr>
          <p:nvPr>
            <p:ph idx="1"/>
          </p:nvPr>
        </p:nvSpPr>
        <p:spPr/>
        <p:txBody>
          <a:bodyPr>
            <a:normAutofit/>
          </a:bodyPr>
          <a:lstStyle/>
          <a:p>
            <a:r>
              <a:rPr lang="en-US" dirty="0"/>
              <a:t>Serum bicarbonate is diagnostically informative in a variety of previously unvalidated situations.</a:t>
            </a:r>
          </a:p>
          <a:p>
            <a:r>
              <a:rPr lang="en-US" dirty="0"/>
              <a:t>In some disease states it performs better (e.g. Loop diuretic, COPD, CHF, female sex, older age) and others with worse (ER, CKD, Opiate use)</a:t>
            </a:r>
          </a:p>
          <a:p>
            <a:pPr lvl="1"/>
            <a:r>
              <a:rPr lang="en-US" dirty="0"/>
              <a:t>Loop diuretic performance contradicts the prior hypothesis: while they increase false positives, they decrease false negatives more. </a:t>
            </a:r>
          </a:p>
          <a:p>
            <a:r>
              <a:rPr lang="en-US" dirty="0"/>
              <a:t>New Finding: Potassium levels and bicarbonate together provide stronger evidence for or against hypercapnia than bicarbonate alone.</a:t>
            </a:r>
          </a:p>
        </p:txBody>
      </p:sp>
    </p:spTree>
    <p:extLst>
      <p:ext uri="{BB962C8B-B14F-4D97-AF65-F5344CB8AC3E}">
        <p14:creationId xmlns:p14="http://schemas.microsoft.com/office/powerpoint/2010/main" val="258094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7D4F-EC77-17D7-EAE7-5A5A233F8D56}"/>
              </a:ext>
            </a:extLst>
          </p:cNvPr>
          <p:cNvSpPr>
            <a:spLocks noGrp="1"/>
          </p:cNvSpPr>
          <p:nvPr>
            <p:ph type="title"/>
          </p:nvPr>
        </p:nvSpPr>
        <p:spPr/>
        <p:txBody>
          <a:bodyPr/>
          <a:lstStyle/>
          <a:p>
            <a:r>
              <a:rPr lang="en-US" dirty="0"/>
              <a:t>How do we make use of this? </a:t>
            </a:r>
          </a:p>
        </p:txBody>
      </p:sp>
      <p:sp>
        <p:nvSpPr>
          <p:cNvPr id="7" name="Content Placeholder 3">
            <a:extLst>
              <a:ext uri="{FF2B5EF4-FFF2-40B4-BE49-F238E27FC236}">
                <a16:creationId xmlns:a16="http://schemas.microsoft.com/office/drawing/2014/main" id="{F9E9C09D-7F6E-A69D-8D8F-7DA16D741ACC}"/>
              </a:ext>
            </a:extLst>
          </p:cNvPr>
          <p:cNvSpPr>
            <a:spLocks noGrp="1"/>
          </p:cNvSpPr>
          <p:nvPr>
            <p:ph idx="1"/>
          </p:nvPr>
        </p:nvSpPr>
        <p:spPr>
          <a:xfrm>
            <a:off x="838200" y="1825625"/>
            <a:ext cx="10515600" cy="4351338"/>
          </a:xfrm>
        </p:spPr>
        <p:txBody>
          <a:bodyPr/>
          <a:lstStyle/>
          <a:p>
            <a:r>
              <a:rPr lang="en-US" dirty="0"/>
              <a:t>Hypothesis: Health Record Data contains enough information to helpfully stratify patients with hypercapnic respiratory failure Consider:</a:t>
            </a:r>
          </a:p>
        </p:txBody>
      </p:sp>
      <p:graphicFrame>
        <p:nvGraphicFramePr>
          <p:cNvPr id="9" name="Table 8">
            <a:extLst>
              <a:ext uri="{FF2B5EF4-FFF2-40B4-BE49-F238E27FC236}">
                <a16:creationId xmlns:a16="http://schemas.microsoft.com/office/drawing/2014/main" id="{A4EF4C16-B6C2-0D4D-4FFC-A69DD0E00A96}"/>
              </a:ext>
            </a:extLst>
          </p:cNvPr>
          <p:cNvGraphicFramePr>
            <a:graphicFrameLocks noGrp="1"/>
          </p:cNvGraphicFramePr>
          <p:nvPr>
            <p:extLst>
              <p:ext uri="{D42A27DB-BD31-4B8C-83A1-F6EECF244321}">
                <p14:modId xmlns:p14="http://schemas.microsoft.com/office/powerpoint/2010/main" val="3759853263"/>
              </p:ext>
            </p:extLst>
          </p:nvPr>
        </p:nvGraphicFramePr>
        <p:xfrm>
          <a:off x="1228727" y="3402955"/>
          <a:ext cx="6800850" cy="2575560"/>
        </p:xfrm>
        <a:graphic>
          <a:graphicData uri="http://schemas.openxmlformats.org/drawingml/2006/table">
            <a:tbl>
              <a:tblPr firstRow="1" bandRow="1">
                <a:tableStyleId>{5940675A-B579-460E-94D1-54222C63F5DA}</a:tableStyleId>
              </a:tblPr>
              <a:tblGrid>
                <a:gridCol w="6800850">
                  <a:extLst>
                    <a:ext uri="{9D8B030D-6E8A-4147-A177-3AD203B41FA5}">
                      <a16:colId xmlns:a16="http://schemas.microsoft.com/office/drawing/2014/main" val="3593810940"/>
                    </a:ext>
                  </a:extLst>
                </a:gridCol>
              </a:tblGrid>
              <a:tr h="370840">
                <a:tc>
                  <a:txBody>
                    <a:bodyPr/>
                    <a:lstStyle/>
                    <a:p>
                      <a:pPr algn="ctr"/>
                      <a:r>
                        <a:rPr lang="en-US" b="1" dirty="0"/>
                        <a:t>OSA: frequently missed, associated with perioperative morbidity</a:t>
                      </a:r>
                    </a:p>
                  </a:txBody>
                  <a:tcPr/>
                </a:tc>
                <a:extLst>
                  <a:ext uri="{0D108BD9-81ED-4DB2-BD59-A6C34878D82A}">
                    <a16:rowId xmlns:a16="http://schemas.microsoft.com/office/drawing/2014/main" val="3086735623"/>
                  </a:ext>
                </a:extLst>
              </a:tr>
              <a:tr h="370840">
                <a:tc>
                  <a:txBody>
                    <a:bodyPr/>
                    <a:lstStyle/>
                    <a:p>
                      <a:r>
                        <a:rPr lang="en-US" dirty="0"/>
                        <a:t>STOP BANG score: Stratifies Risk of Undiagnosed Sleep Apnea</a:t>
                      </a:r>
                    </a:p>
                  </a:txBody>
                  <a:tcPr/>
                </a:tc>
                <a:extLst>
                  <a:ext uri="{0D108BD9-81ED-4DB2-BD59-A6C34878D82A}">
                    <a16:rowId xmlns:a16="http://schemas.microsoft.com/office/drawing/2014/main" val="3659376997"/>
                  </a:ext>
                </a:extLst>
              </a:tr>
              <a:tr h="370840">
                <a:tc>
                  <a:txBody>
                    <a:bodyPr/>
                    <a:lstStyle/>
                    <a:p>
                      <a:r>
                        <a:rPr lang="en-US" dirty="0"/>
                        <a:t>Subjective measures:</a:t>
                      </a:r>
                    </a:p>
                    <a:p>
                      <a:pPr marL="285750" indent="-285750">
                        <a:buFont typeface="Arial" panose="020B0604020202020204" pitchFamily="34" charset="0"/>
                        <a:buChar char="•"/>
                      </a:pPr>
                      <a:r>
                        <a:rPr lang="en-US" dirty="0"/>
                        <a:t>Loud snoring, tired/fatigued/sleepy, observed apneas? Report of</a:t>
                      </a:r>
                      <a:r>
                        <a:rPr lang="en-US" b="0" dirty="0"/>
                        <a:t> HTN </a:t>
                      </a:r>
                    </a:p>
                    <a:p>
                      <a:r>
                        <a:rPr lang="en-US" dirty="0"/>
                        <a:t>Objective measures: </a:t>
                      </a:r>
                    </a:p>
                    <a:p>
                      <a:pPr marL="285750" indent="-285750">
                        <a:buFont typeface="Arial" panose="020B0604020202020204" pitchFamily="34" charset="0"/>
                        <a:buChar char="•"/>
                      </a:pPr>
                      <a:r>
                        <a:rPr lang="en-US" b="0" dirty="0"/>
                        <a:t>BMI, Age, Neck Circumference, Gender</a:t>
                      </a:r>
                    </a:p>
                  </a:txBody>
                  <a:tcPr/>
                </a:tc>
                <a:extLst>
                  <a:ext uri="{0D108BD9-81ED-4DB2-BD59-A6C34878D82A}">
                    <a16:rowId xmlns:a16="http://schemas.microsoft.com/office/drawing/2014/main" val="27068862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High Score = ↑ prevalence OSA, ↑ perioperative complications</a:t>
                      </a:r>
                    </a:p>
                  </a:txBody>
                  <a:tcPr/>
                </a:tc>
                <a:extLst>
                  <a:ext uri="{0D108BD9-81ED-4DB2-BD59-A6C34878D82A}">
                    <a16:rowId xmlns:a16="http://schemas.microsoft.com/office/drawing/2014/main" val="566615064"/>
                  </a:ext>
                </a:extLst>
              </a:tr>
            </a:tbl>
          </a:graphicData>
        </a:graphic>
      </p:graphicFrame>
      <p:sp>
        <p:nvSpPr>
          <p:cNvPr id="3" name="TextBox 2">
            <a:extLst>
              <a:ext uri="{FF2B5EF4-FFF2-40B4-BE49-F238E27FC236}">
                <a16:creationId xmlns:a16="http://schemas.microsoft.com/office/drawing/2014/main" id="{A7440520-008A-A38F-D13B-ED08F0EB9376}"/>
              </a:ext>
            </a:extLst>
          </p:cNvPr>
          <p:cNvSpPr txBox="1"/>
          <p:nvPr/>
        </p:nvSpPr>
        <p:spPr>
          <a:xfrm>
            <a:off x="8729665" y="4699635"/>
            <a:ext cx="3014662" cy="1200329"/>
          </a:xfrm>
          <a:prstGeom prst="rect">
            <a:avLst/>
          </a:prstGeom>
          <a:noFill/>
        </p:spPr>
        <p:txBody>
          <a:bodyPr wrap="square" rtlCol="0">
            <a:spAutoFit/>
          </a:bodyPr>
          <a:lstStyle/>
          <a:p>
            <a:r>
              <a:rPr lang="en-US" dirty="0"/>
              <a:t>Clinical Decision Rule/Score </a:t>
            </a:r>
          </a:p>
          <a:p>
            <a:r>
              <a:rPr lang="en-US" dirty="0"/>
              <a:t>Risk Stratification</a:t>
            </a:r>
          </a:p>
          <a:p>
            <a:r>
              <a:rPr lang="en-US" dirty="0"/>
              <a:t>Statistical Model  </a:t>
            </a:r>
          </a:p>
          <a:p>
            <a:r>
              <a:rPr lang="en-US" dirty="0"/>
              <a:t>Machine Learning</a:t>
            </a:r>
          </a:p>
        </p:txBody>
      </p:sp>
      <p:pic>
        <p:nvPicPr>
          <p:cNvPr id="16386" name="Picture 2" descr="Cartoon showing three blind-folded people palpating different parts of an elephant. The individuals will describe the shape of the elephant differently. Person (A) will, e.g., describe it as corresponding to a trunk of a large tree trunk; (B) will describe it as smooth, flat object; (C) will pronounce it as hard and sharp-pointed; and (D) will deduce it as a soft, pliable object. In principle, all of them are correct. The figure illustrates the following: in quantitative studies, since a whole animal, organ or tissue cannot be analysed piece-by-piece, rigorous sampling has to be undertaken so as to acquire a representative and manageable sample for analysis.">
            <a:extLst>
              <a:ext uri="{FF2B5EF4-FFF2-40B4-BE49-F238E27FC236}">
                <a16:creationId xmlns:a16="http://schemas.microsoft.com/office/drawing/2014/main" id="{72F54B8A-C819-7DDE-2990-18B8645B7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276" y="3072299"/>
            <a:ext cx="2157414" cy="149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7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46FA2B8-E9CC-C9EA-E66E-7E6CCEB30385}"/>
                  </a:ext>
                </a:extLst>
              </p:cNvPr>
              <p:cNvSpPr>
                <a:spLocks noGrp="1"/>
              </p:cNvSpPr>
              <p:nvPr>
                <p:ph type="title"/>
              </p:nvPr>
            </p:nvSpPr>
            <p:spPr/>
            <p:txBody>
              <a:bodyPr/>
              <a:lstStyle/>
              <a:p>
                <a:r>
                  <a:rPr lang="en-US" b="1" dirty="0"/>
                  <a:t>Description (of the data you have)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t> Prediction (in new, similar data)</a:t>
                </a:r>
              </a:p>
            </p:txBody>
          </p:sp>
        </mc:Choice>
        <mc:Fallback xmlns="">
          <p:sp>
            <p:nvSpPr>
              <p:cNvPr id="2" name="Title 1">
                <a:extLst>
                  <a:ext uri="{FF2B5EF4-FFF2-40B4-BE49-F238E27FC236}">
                    <a16:creationId xmlns:a16="http://schemas.microsoft.com/office/drawing/2014/main" id="{A46FA2B8-E9CC-C9EA-E66E-7E6CCEB30385}"/>
                  </a:ext>
                </a:extLst>
              </p:cNvPr>
              <p:cNvSpPr>
                <a:spLocks noGrp="1" noRot="1" noChangeAspect="1" noMove="1" noResize="1" noEditPoints="1" noAdjustHandles="1" noChangeArrowheads="1" noChangeShapeType="1" noTextEdit="1"/>
              </p:cNvSpPr>
              <p:nvPr>
                <p:ph type="title"/>
              </p:nvPr>
            </p:nvSpPr>
            <p:spPr>
              <a:blipFill>
                <a:blip r:embed="rId3"/>
                <a:stretch>
                  <a:fillRect l="-2413" t="-13333" b="-21905"/>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47406BBA-F0F3-02E0-A138-3C1E40971136}"/>
              </a:ext>
            </a:extLst>
          </p:cNvPr>
          <p:cNvSpPr txBox="1">
            <a:spLocks/>
          </p:cNvSpPr>
          <p:nvPr/>
        </p:nvSpPr>
        <p:spPr>
          <a:xfrm>
            <a:off x="825500" y="1736724"/>
            <a:ext cx="5480905" cy="4829175"/>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Same </a:t>
            </a:r>
            <a:r>
              <a:rPr lang="en-US" dirty="0" err="1"/>
              <a:t>TriNetX</a:t>
            </a:r>
            <a:r>
              <a:rPr lang="en-US" dirty="0"/>
              <a:t> Dataset*</a:t>
            </a:r>
          </a:p>
          <a:p>
            <a:pPr lvl="1"/>
            <a:r>
              <a:rPr lang="en-US" dirty="0"/>
              <a:t>Derivation: West, Northeast, Southwest</a:t>
            </a:r>
          </a:p>
          <a:p>
            <a:pPr lvl="1"/>
            <a:r>
              <a:rPr lang="en-US" dirty="0"/>
              <a:t>Validated: Midwest  </a:t>
            </a:r>
          </a:p>
          <a:p>
            <a:pPr marL="0" indent="0">
              <a:buNone/>
            </a:pPr>
            <a:r>
              <a:rPr lang="en-US" dirty="0"/>
              <a:t>Take structured data elements that are immediately available in the HER</a:t>
            </a:r>
          </a:p>
          <a:p>
            <a:pPr lvl="1"/>
            <a:r>
              <a:rPr lang="en-US" dirty="0"/>
              <a:t>Age, Sex, Serum HCO</a:t>
            </a:r>
            <a:r>
              <a:rPr lang="en-US" baseline="-25000" dirty="0"/>
              <a:t>3</a:t>
            </a:r>
            <a:r>
              <a:rPr lang="en-US" baseline="30000" dirty="0"/>
              <a:t>-</a:t>
            </a:r>
            <a:r>
              <a:rPr lang="en-US" dirty="0"/>
              <a:t> , Serum K</a:t>
            </a:r>
            <a:r>
              <a:rPr lang="en-US" baseline="30000" dirty="0"/>
              <a:t>+</a:t>
            </a:r>
            <a:r>
              <a:rPr lang="en-US" dirty="0"/>
              <a:t>, Serum Creatinine, BMI, Hgb, </a:t>
            </a:r>
          </a:p>
          <a:p>
            <a:pPr lvl="1"/>
            <a:r>
              <a:rPr lang="en-US" b="1" dirty="0"/>
              <a:t>Venous</a:t>
            </a:r>
            <a:r>
              <a:rPr lang="en-US" dirty="0"/>
              <a:t> BG</a:t>
            </a:r>
          </a:p>
          <a:p>
            <a:pPr marL="0" indent="0">
              <a:buNone/>
            </a:pPr>
            <a:r>
              <a:rPr lang="en-US" dirty="0"/>
              <a:t>Output: Predicted Likelihood of Hypercapnia</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12" name="Group 11">
            <a:extLst>
              <a:ext uri="{FF2B5EF4-FFF2-40B4-BE49-F238E27FC236}">
                <a16:creationId xmlns:a16="http://schemas.microsoft.com/office/drawing/2014/main" id="{2085EEA8-EE75-6FE4-9E62-D81C74CB6157}"/>
              </a:ext>
            </a:extLst>
          </p:cNvPr>
          <p:cNvGrpSpPr/>
          <p:nvPr/>
        </p:nvGrpSpPr>
        <p:grpSpPr>
          <a:xfrm>
            <a:off x="6355409" y="2165555"/>
            <a:ext cx="5684191" cy="3117645"/>
            <a:chOff x="7512584" y="927202"/>
            <a:chExt cx="3276066" cy="1796845"/>
          </a:xfrm>
        </p:grpSpPr>
        <p:pic>
          <p:nvPicPr>
            <p:cNvPr id="13" name="Picture 12">
              <a:extLst>
                <a:ext uri="{FF2B5EF4-FFF2-40B4-BE49-F238E27FC236}">
                  <a16:creationId xmlns:a16="http://schemas.microsoft.com/office/drawing/2014/main" id="{B2D6CBEF-C7E1-14BC-C42D-D1A7B83C2081}"/>
                </a:ext>
              </a:extLst>
            </p:cNvPr>
            <p:cNvPicPr>
              <a:picLocks noChangeAspect="1"/>
            </p:cNvPicPr>
            <p:nvPr/>
          </p:nvPicPr>
          <p:blipFill>
            <a:blip r:embed="rId4"/>
            <a:stretch>
              <a:fillRect/>
            </a:stretch>
          </p:blipFill>
          <p:spPr>
            <a:xfrm>
              <a:off x="7512584" y="927202"/>
              <a:ext cx="3276066" cy="1796845"/>
            </a:xfrm>
            <a:prstGeom prst="rect">
              <a:avLst/>
            </a:prstGeom>
          </p:spPr>
        </p:pic>
        <p:sp>
          <p:nvSpPr>
            <p:cNvPr id="14" name="TextBox 13">
              <a:extLst>
                <a:ext uri="{FF2B5EF4-FFF2-40B4-BE49-F238E27FC236}">
                  <a16:creationId xmlns:a16="http://schemas.microsoft.com/office/drawing/2014/main" id="{A9527487-C5BA-A11A-90C5-ED458FFF6261}"/>
                </a:ext>
              </a:extLst>
            </p:cNvPr>
            <p:cNvSpPr txBox="1"/>
            <p:nvPr/>
          </p:nvSpPr>
          <p:spPr>
            <a:xfrm>
              <a:off x="9626596" y="1998895"/>
              <a:ext cx="364858" cy="337033"/>
            </a:xfrm>
            <a:prstGeom prst="rect">
              <a:avLst/>
            </a:prstGeom>
            <a:noFill/>
          </p:spPr>
          <p:txBody>
            <a:bodyPr wrap="square" rtlCol="0">
              <a:spAutoFit/>
            </a:bodyPr>
            <a:lstStyle/>
            <a:p>
              <a:r>
                <a:rPr lang="en-US" sz="3200" dirty="0">
                  <a:solidFill>
                    <a:schemeClr val="bg1"/>
                  </a:solidFill>
                </a:rPr>
                <a:t>D</a:t>
              </a:r>
            </a:p>
          </p:txBody>
        </p:sp>
        <p:sp>
          <p:nvSpPr>
            <p:cNvPr id="15" name="TextBox 14">
              <a:extLst>
                <a:ext uri="{FF2B5EF4-FFF2-40B4-BE49-F238E27FC236}">
                  <a16:creationId xmlns:a16="http://schemas.microsoft.com/office/drawing/2014/main" id="{EB574A4C-8E29-65F0-DB20-9515F60AF31D}"/>
                </a:ext>
              </a:extLst>
            </p:cNvPr>
            <p:cNvSpPr txBox="1"/>
            <p:nvPr/>
          </p:nvSpPr>
          <p:spPr>
            <a:xfrm>
              <a:off x="8152603" y="1499637"/>
              <a:ext cx="364858" cy="337033"/>
            </a:xfrm>
            <a:prstGeom prst="rect">
              <a:avLst/>
            </a:prstGeom>
            <a:noFill/>
          </p:spPr>
          <p:txBody>
            <a:bodyPr wrap="square" rtlCol="0">
              <a:spAutoFit/>
            </a:bodyPr>
            <a:lstStyle/>
            <a:p>
              <a:r>
                <a:rPr lang="en-US" sz="3200" dirty="0">
                  <a:solidFill>
                    <a:schemeClr val="bg1"/>
                  </a:solidFill>
                </a:rPr>
                <a:t>D</a:t>
              </a:r>
            </a:p>
          </p:txBody>
        </p:sp>
        <p:sp>
          <p:nvSpPr>
            <p:cNvPr id="16" name="TextBox 15">
              <a:extLst>
                <a:ext uri="{FF2B5EF4-FFF2-40B4-BE49-F238E27FC236}">
                  <a16:creationId xmlns:a16="http://schemas.microsoft.com/office/drawing/2014/main" id="{C4B997BD-28F7-7634-6CDC-128CD3135397}"/>
                </a:ext>
              </a:extLst>
            </p:cNvPr>
            <p:cNvSpPr txBox="1"/>
            <p:nvPr/>
          </p:nvSpPr>
          <p:spPr>
            <a:xfrm>
              <a:off x="10218843" y="1416438"/>
              <a:ext cx="364858" cy="337033"/>
            </a:xfrm>
            <a:prstGeom prst="rect">
              <a:avLst/>
            </a:prstGeom>
            <a:noFill/>
          </p:spPr>
          <p:txBody>
            <a:bodyPr wrap="square" rtlCol="0">
              <a:spAutoFit/>
            </a:bodyPr>
            <a:lstStyle/>
            <a:p>
              <a:r>
                <a:rPr lang="en-US" sz="3200" dirty="0">
                  <a:solidFill>
                    <a:schemeClr val="bg1"/>
                  </a:solidFill>
                </a:rPr>
                <a:t>D</a:t>
              </a:r>
            </a:p>
          </p:txBody>
        </p:sp>
        <p:sp>
          <p:nvSpPr>
            <p:cNvPr id="17" name="TextBox 16">
              <a:extLst>
                <a:ext uri="{FF2B5EF4-FFF2-40B4-BE49-F238E27FC236}">
                  <a16:creationId xmlns:a16="http://schemas.microsoft.com/office/drawing/2014/main" id="{13C86B65-87D6-60B2-1BFF-2D60ED1635F8}"/>
                </a:ext>
              </a:extLst>
            </p:cNvPr>
            <p:cNvSpPr txBox="1"/>
            <p:nvPr/>
          </p:nvSpPr>
          <p:spPr>
            <a:xfrm>
              <a:off x="9185723" y="1460352"/>
              <a:ext cx="364858" cy="337033"/>
            </a:xfrm>
            <a:prstGeom prst="rect">
              <a:avLst/>
            </a:prstGeom>
            <a:noFill/>
          </p:spPr>
          <p:txBody>
            <a:bodyPr wrap="square" rtlCol="0">
              <a:spAutoFit/>
            </a:bodyPr>
            <a:lstStyle/>
            <a:p>
              <a:r>
                <a:rPr lang="en-US" sz="3200" dirty="0">
                  <a:solidFill>
                    <a:schemeClr val="bg1"/>
                  </a:solidFill>
                </a:rPr>
                <a:t>V</a:t>
              </a:r>
            </a:p>
          </p:txBody>
        </p:sp>
      </p:grpSp>
    </p:spTree>
    <p:extLst>
      <p:ext uri="{BB962C8B-B14F-4D97-AF65-F5344CB8AC3E}">
        <p14:creationId xmlns:p14="http://schemas.microsoft.com/office/powerpoint/2010/main" val="727852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A2B8-E9CC-C9EA-E66E-7E6CCEB30385}"/>
              </a:ext>
            </a:extLst>
          </p:cNvPr>
          <p:cNvSpPr>
            <a:spLocks noGrp="1"/>
          </p:cNvSpPr>
          <p:nvPr>
            <p:ph type="title"/>
          </p:nvPr>
        </p:nvSpPr>
        <p:spPr/>
        <p:txBody>
          <a:bodyPr/>
          <a:lstStyle/>
          <a:p>
            <a:r>
              <a:rPr lang="en-US" b="1" dirty="0"/>
              <a:t>Least Absolute Shrinkage and Selection Operator (LASSO) Logistic Regression</a:t>
            </a:r>
            <a:r>
              <a:rPr lang="en-US" b="1" dirty="0">
                <a:solidFill>
                  <a:srgbClr val="C00000"/>
                </a:solidFill>
              </a:rPr>
              <a:t> </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7406BBA-F0F3-02E0-A138-3C1E40971136}"/>
                  </a:ext>
                </a:extLst>
              </p:cNvPr>
              <p:cNvSpPr txBox="1">
                <a:spLocks/>
              </p:cNvSpPr>
              <p:nvPr/>
            </p:nvSpPr>
            <p:spPr>
              <a:xfrm>
                <a:off x="687796" y="4757793"/>
                <a:ext cx="11327991" cy="198590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cs typeface="Calibri" panose="020F0502020204030204" pitchFamily="34" charset="0"/>
                  </a:rPr>
                  <a:t>Minimize “Mean Squared Error” (or Maximize Likelihood) in sample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oMath>
                </a14:m>
                <a:r>
                  <a:rPr lang="en-US" sz="2400" dirty="0">
                    <a:latin typeface="Calibri" panose="020F0502020204030204" pitchFamily="34" charset="0"/>
                    <a:cs typeface="Calibri" panose="020F0502020204030204" pitchFamily="34" charset="0"/>
                  </a:rPr>
                  <a:t> Minimize </a:t>
                </a:r>
                <a:r>
                  <a:rPr lang="en-US" sz="2400" b="1" dirty="0">
                    <a:latin typeface="Calibri" panose="020F0502020204030204" pitchFamily="34" charset="0"/>
                    <a:cs typeface="Calibri" panose="020F0502020204030204" pitchFamily="34" charset="0"/>
                  </a:rPr>
                  <a:t>Prediction Error </a:t>
                </a:r>
                <a:r>
                  <a:rPr lang="en-US" sz="2400" dirty="0">
                    <a:latin typeface="Calibri" panose="020F0502020204030204" pitchFamily="34" charset="0"/>
                    <a:cs typeface="Calibri" panose="020F0502020204030204" pitchFamily="34" charset="0"/>
                  </a:rPr>
                  <a:t>in Similar Samples</a:t>
                </a:r>
              </a:p>
              <a:p>
                <a:r>
                  <a:rPr lang="en-US" sz="2400" dirty="0">
                    <a:latin typeface="Calibri" panose="020F0502020204030204" pitchFamily="34" charset="0"/>
                    <a:cs typeface="Calibri" panose="020F0502020204030204" pitchFamily="34" charset="0"/>
                  </a:rPr>
                  <a:t>Bootstrapping/Cross-validation = subsamples simulate population</a:t>
                </a:r>
              </a:p>
              <a:p>
                <a:r>
                  <a:rPr lang="en-US" sz="2400" dirty="0">
                    <a:latin typeface="Calibri" panose="020F0502020204030204" pitchFamily="34" charset="0"/>
                    <a:cs typeface="Calibri" panose="020F0502020204030204" pitchFamily="34" charset="0"/>
                  </a:rPr>
                  <a:t>LASSO also performs variable selection; ‘shrink’ coefficients (</a:t>
                </a:r>
                <a:r>
                  <a:rPr lang="en-US" sz="2400" dirty="0" err="1">
                    <a:latin typeface="Calibri" panose="020F0502020204030204" pitchFamily="34" charset="0"/>
                    <a:cs typeface="Calibri" panose="020F0502020204030204" pitchFamily="34" charset="0"/>
                  </a:rPr>
                  <a:t>ƛ</a:t>
                </a:r>
                <a:r>
                  <a:rPr lang="en-US" sz="2400" dirty="0">
                    <a:latin typeface="Calibri" panose="020F0502020204030204" pitchFamily="34" charset="0"/>
                    <a:cs typeface="Calibri" panose="020F0502020204030204" pitchFamily="34" charset="0"/>
                  </a:rPr>
                  <a:t>)</a:t>
                </a:r>
              </a:p>
            </p:txBody>
          </p:sp>
        </mc:Choice>
        <mc:Fallback xmlns="">
          <p:sp>
            <p:nvSpPr>
              <p:cNvPr id="5" name="Content Placeholder 2">
                <a:extLst>
                  <a:ext uri="{FF2B5EF4-FFF2-40B4-BE49-F238E27FC236}">
                    <a16:creationId xmlns:a16="http://schemas.microsoft.com/office/drawing/2014/main" id="{47406BBA-F0F3-02E0-A138-3C1E40971136}"/>
                  </a:ext>
                </a:extLst>
              </p:cNvPr>
              <p:cNvSpPr txBox="1">
                <a:spLocks noRot="1" noChangeAspect="1" noMove="1" noResize="1" noEditPoints="1" noAdjustHandles="1" noChangeArrowheads="1" noChangeShapeType="1" noTextEdit="1"/>
              </p:cNvSpPr>
              <p:nvPr/>
            </p:nvSpPr>
            <p:spPr>
              <a:xfrm>
                <a:off x="687796" y="4757793"/>
                <a:ext cx="11327991" cy="1985907"/>
              </a:xfrm>
              <a:prstGeom prst="rect">
                <a:avLst/>
              </a:prstGeom>
              <a:blipFill>
                <a:blip r:embed="rId3"/>
                <a:stretch>
                  <a:fillRect l="-784" t="-3822"/>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0312118B-3957-C6C1-C03E-8C779175CEEF}"/>
              </a:ext>
            </a:extLst>
          </p:cNvPr>
          <p:cNvGraphicFramePr>
            <a:graphicFrameLocks noGrp="1"/>
          </p:cNvGraphicFramePr>
          <p:nvPr>
            <p:extLst>
              <p:ext uri="{D42A27DB-BD31-4B8C-83A1-F6EECF244321}">
                <p14:modId xmlns:p14="http://schemas.microsoft.com/office/powerpoint/2010/main" val="4223928150"/>
              </p:ext>
            </p:extLst>
          </p:nvPr>
        </p:nvGraphicFramePr>
        <p:xfrm>
          <a:off x="796927" y="1730230"/>
          <a:ext cx="7048502" cy="2849880"/>
        </p:xfrm>
        <a:graphic>
          <a:graphicData uri="http://schemas.openxmlformats.org/drawingml/2006/table">
            <a:tbl>
              <a:tblPr firstRow="1" bandRow="1">
                <a:tableStyleId>{5940675A-B579-460E-94D1-54222C63F5DA}</a:tableStyleId>
              </a:tblPr>
              <a:tblGrid>
                <a:gridCol w="3524251">
                  <a:extLst>
                    <a:ext uri="{9D8B030D-6E8A-4147-A177-3AD203B41FA5}">
                      <a16:colId xmlns:a16="http://schemas.microsoft.com/office/drawing/2014/main" val="3655073031"/>
                    </a:ext>
                  </a:extLst>
                </a:gridCol>
                <a:gridCol w="3524251">
                  <a:extLst>
                    <a:ext uri="{9D8B030D-6E8A-4147-A177-3AD203B41FA5}">
                      <a16:colId xmlns:a16="http://schemas.microsoft.com/office/drawing/2014/main" val="2734022263"/>
                    </a:ext>
                  </a:extLst>
                </a:gridCol>
              </a:tblGrid>
              <a:tr h="370840">
                <a:tc>
                  <a:txBody>
                    <a:bodyPr/>
                    <a:lstStyle/>
                    <a:p>
                      <a:r>
                        <a:rPr lang="en-US" b="1" dirty="0"/>
                        <a:t>Bias</a:t>
                      </a:r>
                    </a:p>
                  </a:txBody>
                  <a:tcPr/>
                </a:tc>
                <a:tc>
                  <a:txBody>
                    <a:bodyPr/>
                    <a:lstStyle/>
                    <a:p>
                      <a:r>
                        <a:rPr lang="en-US" b="1" dirty="0"/>
                        <a:t>Variance</a:t>
                      </a:r>
                    </a:p>
                  </a:txBody>
                  <a:tcPr/>
                </a:tc>
                <a:extLst>
                  <a:ext uri="{0D108BD9-81ED-4DB2-BD59-A6C34878D82A}">
                    <a16:rowId xmlns:a16="http://schemas.microsoft.com/office/drawing/2014/main" val="114878517"/>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526299435"/>
                  </a:ext>
                </a:extLst>
              </a:tr>
              <a:tr h="370840">
                <a:tc>
                  <a:txBody>
                    <a:bodyPr/>
                    <a:lstStyle/>
                    <a:p>
                      <a:r>
                        <a:rPr lang="en-US" dirty="0"/>
                        <a:t>Miss the signal (underfitting)</a:t>
                      </a:r>
                    </a:p>
                  </a:txBody>
                  <a:tcPr/>
                </a:tc>
                <a:tc>
                  <a:txBody>
                    <a:bodyPr/>
                    <a:lstStyle/>
                    <a:p>
                      <a:r>
                        <a:rPr lang="en-US" dirty="0"/>
                        <a:t>Fitting the noise (overfitting)</a:t>
                      </a:r>
                    </a:p>
                  </a:txBody>
                  <a:tcPr/>
                </a:tc>
                <a:extLst>
                  <a:ext uri="{0D108BD9-81ED-4DB2-BD59-A6C34878D82A}">
                    <a16:rowId xmlns:a16="http://schemas.microsoft.com/office/drawing/2014/main" val="2370350734"/>
                  </a:ext>
                </a:extLst>
              </a:tr>
              <a:tr h="370840">
                <a:tc gridSpan="2">
                  <a:txBody>
                    <a:bodyPr/>
                    <a:lstStyle/>
                    <a:p>
                      <a:r>
                        <a:rPr lang="en-US" dirty="0"/>
                        <a:t>Too far in either direction = worse performance with new data. </a:t>
                      </a:r>
                    </a:p>
                  </a:txBody>
                  <a:tcPr/>
                </a:tc>
                <a:tc hMerge="1">
                  <a:txBody>
                    <a:bodyPr/>
                    <a:lstStyle/>
                    <a:p>
                      <a:endParaRPr lang="en-US" dirty="0"/>
                    </a:p>
                  </a:txBody>
                  <a:tcPr/>
                </a:tc>
                <a:extLst>
                  <a:ext uri="{0D108BD9-81ED-4DB2-BD59-A6C34878D82A}">
                    <a16:rowId xmlns:a16="http://schemas.microsoft.com/office/drawing/2014/main" val="510692288"/>
                  </a:ext>
                </a:extLst>
              </a:tr>
            </a:tbl>
          </a:graphicData>
        </a:graphic>
      </p:graphicFrame>
      <p:pic>
        <p:nvPicPr>
          <p:cNvPr id="9" name="Picture 8">
            <a:extLst>
              <a:ext uri="{FF2B5EF4-FFF2-40B4-BE49-F238E27FC236}">
                <a16:creationId xmlns:a16="http://schemas.microsoft.com/office/drawing/2014/main" id="{D3F69656-E1D8-C546-3CA9-C71E1333384A}"/>
              </a:ext>
            </a:extLst>
          </p:cNvPr>
          <p:cNvPicPr>
            <a:picLocks noChangeAspect="1"/>
          </p:cNvPicPr>
          <p:nvPr/>
        </p:nvPicPr>
        <p:blipFill>
          <a:blip r:embed="rId4"/>
          <a:stretch>
            <a:fillRect/>
          </a:stretch>
        </p:blipFill>
        <p:spPr>
          <a:xfrm>
            <a:off x="1406528" y="2152742"/>
            <a:ext cx="2153488" cy="1568675"/>
          </a:xfrm>
          <a:prstGeom prst="rect">
            <a:avLst/>
          </a:prstGeom>
        </p:spPr>
      </p:pic>
      <p:pic>
        <p:nvPicPr>
          <p:cNvPr id="10" name="Picture 9">
            <a:extLst>
              <a:ext uri="{FF2B5EF4-FFF2-40B4-BE49-F238E27FC236}">
                <a16:creationId xmlns:a16="http://schemas.microsoft.com/office/drawing/2014/main" id="{3848CF57-CE95-4C92-E0A6-5A0C45F5440B}"/>
              </a:ext>
            </a:extLst>
          </p:cNvPr>
          <p:cNvPicPr>
            <a:picLocks noChangeAspect="1"/>
          </p:cNvPicPr>
          <p:nvPr/>
        </p:nvPicPr>
        <p:blipFill>
          <a:blip r:embed="rId5"/>
          <a:stretch>
            <a:fillRect/>
          </a:stretch>
        </p:blipFill>
        <p:spPr>
          <a:xfrm>
            <a:off x="4914893" y="2140042"/>
            <a:ext cx="2153489" cy="1665365"/>
          </a:xfrm>
          <a:prstGeom prst="rect">
            <a:avLst/>
          </a:prstGeom>
        </p:spPr>
      </p:pic>
      <p:grpSp>
        <p:nvGrpSpPr>
          <p:cNvPr id="8" name="Group 7">
            <a:extLst>
              <a:ext uri="{FF2B5EF4-FFF2-40B4-BE49-F238E27FC236}">
                <a16:creationId xmlns:a16="http://schemas.microsoft.com/office/drawing/2014/main" id="{E8E2D7D3-F69B-48CC-AEF5-16E599A93AE8}"/>
              </a:ext>
            </a:extLst>
          </p:cNvPr>
          <p:cNvGrpSpPr/>
          <p:nvPr/>
        </p:nvGrpSpPr>
        <p:grpSpPr>
          <a:xfrm>
            <a:off x="8756649" y="1793329"/>
            <a:ext cx="2096339" cy="2328332"/>
            <a:chOff x="8756649" y="4468284"/>
            <a:chExt cx="2096339" cy="2328332"/>
          </a:xfrm>
        </p:grpSpPr>
        <p:graphicFrame>
          <p:nvGraphicFramePr>
            <p:cNvPr id="3" name="Diagram 2">
              <a:extLst>
                <a:ext uri="{FF2B5EF4-FFF2-40B4-BE49-F238E27FC236}">
                  <a16:creationId xmlns:a16="http://schemas.microsoft.com/office/drawing/2014/main" id="{E4595F48-88F7-F5C0-A3FD-D58C516EF809}"/>
                </a:ext>
              </a:extLst>
            </p:cNvPr>
            <p:cNvGraphicFramePr/>
            <p:nvPr>
              <p:extLst>
                <p:ext uri="{D42A27DB-BD31-4B8C-83A1-F6EECF244321}">
                  <p14:modId xmlns:p14="http://schemas.microsoft.com/office/powerpoint/2010/main" val="232288553"/>
                </p:ext>
              </p:extLst>
            </p:nvPr>
          </p:nvGraphicFramePr>
          <p:xfrm>
            <a:off x="8978899" y="4468284"/>
            <a:ext cx="1874089" cy="2328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Bent Arrow 3">
              <a:extLst>
                <a:ext uri="{FF2B5EF4-FFF2-40B4-BE49-F238E27FC236}">
                  <a16:creationId xmlns:a16="http://schemas.microsoft.com/office/drawing/2014/main" id="{19A9EC45-D286-D763-4E5D-C8C2021738CB}"/>
                </a:ext>
              </a:extLst>
            </p:cNvPr>
            <p:cNvSpPr/>
            <p:nvPr/>
          </p:nvSpPr>
          <p:spPr>
            <a:xfrm rot="19072000">
              <a:off x="8756649" y="5872731"/>
              <a:ext cx="444499" cy="4826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a:extLst>
                <a:ext uri="{FF2B5EF4-FFF2-40B4-BE49-F238E27FC236}">
                  <a16:creationId xmlns:a16="http://schemas.microsoft.com/office/drawing/2014/main" id="{2B1EF323-AF29-9FB5-FCDC-3CFA7ED16635}"/>
                </a:ext>
              </a:extLst>
            </p:cNvPr>
            <p:cNvSpPr/>
            <p:nvPr/>
          </p:nvSpPr>
          <p:spPr>
            <a:xfrm rot="19072000">
              <a:off x="8756650" y="4844386"/>
              <a:ext cx="444499" cy="4826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11">
            <a:extLst>
              <a:ext uri="{FF2B5EF4-FFF2-40B4-BE49-F238E27FC236}">
                <a16:creationId xmlns:a16="http://schemas.microsoft.com/office/drawing/2014/main" id="{02B6407C-6E48-A18E-A4EF-5D308FA92D29}"/>
              </a:ext>
            </a:extLst>
          </p:cNvPr>
          <p:cNvPicPr>
            <a:picLocks noChangeAspect="1"/>
          </p:cNvPicPr>
          <p:nvPr/>
        </p:nvPicPr>
        <p:blipFill>
          <a:blip r:embed="rId11"/>
          <a:stretch>
            <a:fillRect/>
          </a:stretch>
        </p:blipFill>
        <p:spPr>
          <a:xfrm>
            <a:off x="10255250" y="5280846"/>
            <a:ext cx="939800" cy="939800"/>
          </a:xfrm>
          <a:prstGeom prst="rect">
            <a:avLst/>
          </a:prstGeom>
        </p:spPr>
      </p:pic>
      <p:sp>
        <p:nvSpPr>
          <p:cNvPr id="13" name="TextBox 12">
            <a:extLst>
              <a:ext uri="{FF2B5EF4-FFF2-40B4-BE49-F238E27FC236}">
                <a16:creationId xmlns:a16="http://schemas.microsoft.com/office/drawing/2014/main" id="{6458A0FC-0AFC-67CC-4BAF-7E7C872068FF}"/>
              </a:ext>
            </a:extLst>
          </p:cNvPr>
          <p:cNvSpPr txBox="1"/>
          <p:nvPr/>
        </p:nvSpPr>
        <p:spPr>
          <a:xfrm>
            <a:off x="9457560" y="6317378"/>
            <a:ext cx="3474979" cy="369332"/>
          </a:xfrm>
          <a:prstGeom prst="rect">
            <a:avLst/>
          </a:prstGeom>
          <a:noFill/>
        </p:spPr>
        <p:txBody>
          <a:bodyPr wrap="square">
            <a:spAutoFit/>
          </a:bodyPr>
          <a:lstStyle/>
          <a:p>
            <a:r>
              <a:rPr lang="en-US" dirty="0" err="1"/>
              <a:t>Quantitude</a:t>
            </a:r>
            <a:r>
              <a:rPr lang="en-US" dirty="0"/>
              <a:t> Podcast: LASSO</a:t>
            </a:r>
          </a:p>
        </p:txBody>
      </p:sp>
    </p:spTree>
    <p:extLst>
      <p:ext uri="{BB962C8B-B14F-4D97-AF65-F5344CB8AC3E}">
        <p14:creationId xmlns:p14="http://schemas.microsoft.com/office/powerpoint/2010/main" val="339172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81F9-3E75-6EE6-F444-55D11982AF35}"/>
              </a:ext>
            </a:extLst>
          </p:cNvPr>
          <p:cNvSpPr>
            <a:spLocks noGrp="1"/>
          </p:cNvSpPr>
          <p:nvPr>
            <p:ph type="title"/>
          </p:nvPr>
        </p:nvSpPr>
        <p:spPr/>
        <p:txBody>
          <a:bodyPr/>
          <a:lstStyle/>
          <a:p>
            <a:r>
              <a:rPr lang="en-US" dirty="0"/>
              <a:t>Preliminary Results</a:t>
            </a:r>
          </a:p>
        </p:txBody>
      </p:sp>
      <p:sp>
        <p:nvSpPr>
          <p:cNvPr id="3" name="Content Placeholder 2">
            <a:extLst>
              <a:ext uri="{FF2B5EF4-FFF2-40B4-BE49-F238E27FC236}">
                <a16:creationId xmlns:a16="http://schemas.microsoft.com/office/drawing/2014/main" id="{E42DCB17-6907-7306-4849-184B5127A5F8}"/>
              </a:ext>
            </a:extLst>
          </p:cNvPr>
          <p:cNvSpPr>
            <a:spLocks noGrp="1"/>
          </p:cNvSpPr>
          <p:nvPr>
            <p:ph idx="1"/>
          </p:nvPr>
        </p:nvSpPr>
        <p:spPr>
          <a:xfrm>
            <a:off x="838200" y="1825624"/>
            <a:ext cx="10515600" cy="4854575"/>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Sufficient for risk stratification, but not identification (yet) </a:t>
            </a:r>
          </a:p>
          <a:p>
            <a:pPr lvl="1"/>
            <a:r>
              <a:rPr lang="en-US" dirty="0"/>
              <a:t>Needs (true) external validation for particular uses. </a:t>
            </a:r>
          </a:p>
        </p:txBody>
      </p:sp>
      <p:pic>
        <p:nvPicPr>
          <p:cNvPr id="9" name="Picture 8">
            <a:extLst>
              <a:ext uri="{FF2B5EF4-FFF2-40B4-BE49-F238E27FC236}">
                <a16:creationId xmlns:a16="http://schemas.microsoft.com/office/drawing/2014/main" id="{3F1A5215-1CC0-B623-4D4F-696C9A39DFB6}"/>
              </a:ext>
            </a:extLst>
          </p:cNvPr>
          <p:cNvPicPr>
            <a:picLocks noChangeAspect="1"/>
          </p:cNvPicPr>
          <p:nvPr/>
        </p:nvPicPr>
        <p:blipFill>
          <a:blip r:embed="rId3"/>
          <a:stretch>
            <a:fillRect/>
          </a:stretch>
        </p:blipFill>
        <p:spPr>
          <a:xfrm>
            <a:off x="558800" y="1501775"/>
            <a:ext cx="5841207" cy="3894137"/>
          </a:xfrm>
          <a:prstGeom prst="rect">
            <a:avLst/>
          </a:prstGeom>
        </p:spPr>
      </p:pic>
      <p:pic>
        <p:nvPicPr>
          <p:cNvPr id="10" name="Picture 9">
            <a:extLst>
              <a:ext uri="{FF2B5EF4-FFF2-40B4-BE49-F238E27FC236}">
                <a16:creationId xmlns:a16="http://schemas.microsoft.com/office/drawing/2014/main" id="{6912EA69-14A8-C34C-31D9-E7DE838B94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006" y="671511"/>
            <a:ext cx="4953793" cy="4953793"/>
          </a:xfrm>
          <a:prstGeom prst="rect">
            <a:avLst/>
          </a:prstGeom>
        </p:spPr>
      </p:pic>
    </p:spTree>
    <p:extLst>
      <p:ext uri="{BB962C8B-B14F-4D97-AF65-F5344CB8AC3E}">
        <p14:creationId xmlns:p14="http://schemas.microsoft.com/office/powerpoint/2010/main" val="73563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DE8A-3F0E-C983-96A8-20A883C03401}"/>
              </a:ext>
            </a:extLst>
          </p:cNvPr>
          <p:cNvSpPr>
            <a:spLocks noGrp="1"/>
          </p:cNvSpPr>
          <p:nvPr>
            <p:ph type="title"/>
          </p:nvPr>
        </p:nvSpPr>
        <p:spPr/>
        <p:txBody>
          <a:bodyPr/>
          <a:lstStyle/>
          <a:p>
            <a:r>
              <a:rPr lang="en-US" dirty="0"/>
              <a:t>What is Hypercapnic Respiratory Failure?</a:t>
            </a:r>
          </a:p>
        </p:txBody>
      </p:sp>
      <p:graphicFrame>
        <p:nvGraphicFramePr>
          <p:cNvPr id="15" name="Table 14">
            <a:extLst>
              <a:ext uri="{FF2B5EF4-FFF2-40B4-BE49-F238E27FC236}">
                <a16:creationId xmlns:a16="http://schemas.microsoft.com/office/drawing/2014/main" id="{83778D93-8FF2-514A-D2BD-C34B04031F04}"/>
              </a:ext>
            </a:extLst>
          </p:cNvPr>
          <p:cNvGraphicFramePr>
            <a:graphicFrameLocks noGrp="1"/>
          </p:cNvGraphicFramePr>
          <p:nvPr>
            <p:extLst>
              <p:ext uri="{D42A27DB-BD31-4B8C-83A1-F6EECF244321}">
                <p14:modId xmlns:p14="http://schemas.microsoft.com/office/powerpoint/2010/main" val="2570377321"/>
              </p:ext>
            </p:extLst>
          </p:nvPr>
        </p:nvGraphicFramePr>
        <p:xfrm>
          <a:off x="1413769" y="4066955"/>
          <a:ext cx="9724131" cy="2500536"/>
        </p:xfrm>
        <a:graphic>
          <a:graphicData uri="http://schemas.openxmlformats.org/drawingml/2006/table">
            <a:tbl>
              <a:tblPr firstRow="1" bandRow="1">
                <a:tableStyleId>{5940675A-B579-460E-94D1-54222C63F5DA}</a:tableStyleId>
              </a:tblPr>
              <a:tblGrid>
                <a:gridCol w="3241377">
                  <a:extLst>
                    <a:ext uri="{9D8B030D-6E8A-4147-A177-3AD203B41FA5}">
                      <a16:colId xmlns:a16="http://schemas.microsoft.com/office/drawing/2014/main" val="311071931"/>
                    </a:ext>
                  </a:extLst>
                </a:gridCol>
                <a:gridCol w="3241377">
                  <a:extLst>
                    <a:ext uri="{9D8B030D-6E8A-4147-A177-3AD203B41FA5}">
                      <a16:colId xmlns:a16="http://schemas.microsoft.com/office/drawing/2014/main" val="4077619714"/>
                    </a:ext>
                  </a:extLst>
                </a:gridCol>
                <a:gridCol w="3241377">
                  <a:extLst>
                    <a:ext uri="{9D8B030D-6E8A-4147-A177-3AD203B41FA5}">
                      <a16:colId xmlns:a16="http://schemas.microsoft.com/office/drawing/2014/main" val="594060372"/>
                    </a:ext>
                  </a:extLst>
                </a:gridCol>
              </a:tblGrid>
              <a:tr h="370450">
                <a:tc gridSpan="3">
                  <a:txBody>
                    <a:bodyPr/>
                    <a:lstStyle/>
                    <a:p>
                      <a:r>
                        <a:rPr lang="en-US" dirty="0"/>
                        <a:t>Diseases that cause hypercapnia (= ↑</a:t>
                      </a:r>
                      <a:r>
                        <a:rPr lang="en-US" b="1" dirty="0"/>
                        <a:t> Arterial </a:t>
                      </a:r>
                      <a:r>
                        <a:rPr lang="en-US" dirty="0"/>
                        <a:t>CO</a:t>
                      </a:r>
                      <a:r>
                        <a:rPr lang="en-US" baseline="-25000" dirty="0"/>
                        <a:t>2</a:t>
                      </a:r>
                      <a:r>
                        <a:rPr lang="en-US" dirty="0"/>
                        <a: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78789310"/>
                  </a:ext>
                </a:extLst>
              </a:tr>
              <a:tr h="370450">
                <a:tc>
                  <a:txBody>
                    <a:bodyPr/>
                    <a:lstStyle/>
                    <a:p>
                      <a:r>
                        <a:rPr lang="en-US" dirty="0"/>
                        <a:t>↑ Requirement</a:t>
                      </a:r>
                    </a:p>
                  </a:txBody>
                  <a:tcPr/>
                </a:tc>
                <a:tc>
                  <a:txBody>
                    <a:bodyPr/>
                    <a:lstStyle/>
                    <a:p>
                      <a:r>
                        <a:rPr lang="en-US" dirty="0"/>
                        <a:t>↓ Capacity</a:t>
                      </a:r>
                    </a:p>
                  </a:txBody>
                  <a:tcPr/>
                </a:tc>
                <a:tc>
                  <a:txBody>
                    <a:bodyPr/>
                    <a:lstStyle/>
                    <a:p>
                      <a:r>
                        <a:rPr lang="en-US" dirty="0"/>
                        <a:t>↓ Drive to Breathe</a:t>
                      </a:r>
                    </a:p>
                  </a:txBody>
                  <a:tcPr/>
                </a:tc>
                <a:extLst>
                  <a:ext uri="{0D108BD9-81ED-4DB2-BD59-A6C34878D82A}">
                    <a16:rowId xmlns:a16="http://schemas.microsoft.com/office/drawing/2014/main" val="3949622210"/>
                  </a:ext>
                </a:extLst>
              </a:tr>
              <a:tr h="1759636">
                <a:tc>
                  <a:txBody>
                    <a:bodyPr/>
                    <a:lstStyle/>
                    <a:p>
                      <a:pPr marL="285750" indent="-285750">
                        <a:buFont typeface="Arial" panose="020B0604020202020204" pitchFamily="34" charset="0"/>
                        <a:buChar char="•"/>
                      </a:pPr>
                      <a:r>
                        <a:rPr lang="en-US" dirty="0"/>
                        <a:t>COPD (inefficient ventilation)</a:t>
                      </a:r>
                    </a:p>
                    <a:p>
                      <a:pPr marL="285750" indent="-285750">
                        <a:buFont typeface="Arial" panose="020B0604020202020204" pitchFamily="34" charset="0"/>
                        <a:buChar char="•"/>
                      </a:pPr>
                      <a:r>
                        <a:rPr lang="en-US" b="0" dirty="0"/>
                        <a:t>Obesity</a:t>
                      </a:r>
                      <a:r>
                        <a:rPr lang="en-US" dirty="0"/>
                        <a:t> (↑CO2 production)</a:t>
                      </a:r>
                    </a:p>
                  </a:txBody>
                  <a:tcPr/>
                </a:tc>
                <a:tc>
                  <a:txBody>
                    <a:bodyPr/>
                    <a:lstStyle/>
                    <a:p>
                      <a:pPr marL="285750" indent="-285750">
                        <a:buFont typeface="Arial" panose="020B0604020202020204" pitchFamily="34" charset="0"/>
                        <a:buChar char="•"/>
                      </a:pPr>
                      <a:r>
                        <a:rPr lang="en-US" dirty="0"/>
                        <a:t>Neuromuscular disease</a:t>
                      </a:r>
                    </a:p>
                    <a:p>
                      <a:pPr marL="285750" indent="-285750">
                        <a:buFont typeface="Arial" panose="020B0604020202020204" pitchFamily="34" charset="0"/>
                        <a:buChar char="•"/>
                      </a:pPr>
                      <a:r>
                        <a:rPr lang="en-US" dirty="0"/>
                        <a:t>COPD</a:t>
                      </a:r>
                    </a:p>
                    <a:p>
                      <a:pPr marL="285750" indent="-285750">
                        <a:buFont typeface="Arial" panose="020B0604020202020204" pitchFamily="34" charset="0"/>
                        <a:buChar char="•"/>
                      </a:pPr>
                      <a:r>
                        <a:rPr lang="en-US" dirty="0"/>
                        <a:t>Obesity</a:t>
                      </a:r>
                    </a:p>
                  </a:txBody>
                  <a:tcPr/>
                </a:tc>
                <a:tc>
                  <a:txBody>
                    <a:bodyPr/>
                    <a:lstStyle/>
                    <a:p>
                      <a:pPr marL="285750" indent="-285750">
                        <a:buFont typeface="Arial" panose="020B0604020202020204" pitchFamily="34" charset="0"/>
                        <a:buChar char="•"/>
                      </a:pPr>
                      <a:r>
                        <a:rPr lang="en-US" dirty="0"/>
                        <a:t>Opiates</a:t>
                      </a:r>
                    </a:p>
                    <a:p>
                      <a:pPr marL="285750" indent="-285750">
                        <a:buFont typeface="Arial" panose="020B0604020202020204" pitchFamily="34" charset="0"/>
                        <a:buChar char="•"/>
                      </a:pPr>
                      <a:r>
                        <a:rPr lang="en-US" dirty="0"/>
                        <a:t>Metabolic Alkalosis</a:t>
                      </a:r>
                    </a:p>
                  </a:txBody>
                  <a:tcPr/>
                </a:tc>
                <a:extLst>
                  <a:ext uri="{0D108BD9-81ED-4DB2-BD59-A6C34878D82A}">
                    <a16:rowId xmlns:a16="http://schemas.microsoft.com/office/drawing/2014/main" val="1974117882"/>
                  </a:ext>
                </a:extLst>
              </a:tr>
            </a:tbl>
          </a:graphicData>
        </a:graphic>
      </p:graphicFrame>
      <p:pic>
        <p:nvPicPr>
          <p:cNvPr id="28" name="Picture 27">
            <a:extLst>
              <a:ext uri="{FF2B5EF4-FFF2-40B4-BE49-F238E27FC236}">
                <a16:creationId xmlns:a16="http://schemas.microsoft.com/office/drawing/2014/main" id="{1312D06C-584A-11A0-BEC1-B6CBE3B8BBCC}"/>
              </a:ext>
            </a:extLst>
          </p:cNvPr>
          <p:cNvPicPr>
            <a:picLocks noChangeAspect="1"/>
          </p:cNvPicPr>
          <p:nvPr/>
        </p:nvPicPr>
        <p:blipFill>
          <a:blip r:embed="rId3"/>
          <a:stretch>
            <a:fillRect/>
          </a:stretch>
        </p:blipFill>
        <p:spPr>
          <a:xfrm>
            <a:off x="1706558" y="1363440"/>
            <a:ext cx="2638145" cy="2671539"/>
          </a:xfrm>
          <a:prstGeom prst="rect">
            <a:avLst/>
          </a:prstGeom>
        </p:spPr>
      </p:pic>
      <p:sp>
        <p:nvSpPr>
          <p:cNvPr id="29" name="TextBox 28">
            <a:extLst>
              <a:ext uri="{FF2B5EF4-FFF2-40B4-BE49-F238E27FC236}">
                <a16:creationId xmlns:a16="http://schemas.microsoft.com/office/drawing/2014/main" id="{454A5D01-9CD8-2B4E-D43E-BF42C7C0A068}"/>
              </a:ext>
            </a:extLst>
          </p:cNvPr>
          <p:cNvSpPr txBox="1"/>
          <p:nvPr/>
        </p:nvSpPr>
        <p:spPr>
          <a:xfrm>
            <a:off x="5346700" y="2425700"/>
            <a:ext cx="6223000" cy="461665"/>
          </a:xfrm>
          <a:prstGeom prst="rect">
            <a:avLst/>
          </a:prstGeom>
          <a:noFill/>
        </p:spPr>
        <p:txBody>
          <a:bodyPr wrap="square" rtlCol="0">
            <a:spAutoFit/>
          </a:bodyPr>
          <a:lstStyle/>
          <a:p>
            <a:r>
              <a:rPr lang="en-US" sz="2400" dirty="0"/>
              <a:t>Insufficient Ventilation → CO</a:t>
            </a:r>
            <a:r>
              <a:rPr lang="en-US" sz="2400" baseline="-25000" dirty="0"/>
              <a:t>2</a:t>
            </a:r>
            <a:r>
              <a:rPr lang="en-US" sz="2400" dirty="0"/>
              <a:t> Levels Rise</a:t>
            </a:r>
          </a:p>
        </p:txBody>
      </p:sp>
    </p:spTree>
    <p:extLst>
      <p:ext uri="{BB962C8B-B14F-4D97-AF65-F5344CB8AC3E}">
        <p14:creationId xmlns:p14="http://schemas.microsoft.com/office/powerpoint/2010/main" val="3510524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C611-7301-84F6-9B06-E74C99390686}"/>
              </a:ext>
            </a:extLst>
          </p:cNvPr>
          <p:cNvSpPr>
            <a:spLocks noGrp="1"/>
          </p:cNvSpPr>
          <p:nvPr>
            <p:ph type="title"/>
          </p:nvPr>
        </p:nvSpPr>
        <p:spPr/>
        <p:txBody>
          <a:bodyPr/>
          <a:lstStyle/>
          <a:p>
            <a:r>
              <a:rPr lang="en-US" dirty="0"/>
              <a:t>Impact of Risk Stratifying for Hypercapnia</a:t>
            </a:r>
          </a:p>
        </p:txBody>
      </p:sp>
      <p:sp>
        <p:nvSpPr>
          <p:cNvPr id="3" name="Content Placeholder 2">
            <a:extLst>
              <a:ext uri="{FF2B5EF4-FFF2-40B4-BE49-F238E27FC236}">
                <a16:creationId xmlns:a16="http://schemas.microsoft.com/office/drawing/2014/main" id="{A92020B6-CCB5-56D6-EB9F-8ECB616388B6}"/>
              </a:ext>
            </a:extLst>
          </p:cNvPr>
          <p:cNvSpPr>
            <a:spLocks noGrp="1"/>
          </p:cNvSpPr>
          <p:nvPr>
            <p:ph idx="1"/>
          </p:nvPr>
        </p:nvSpPr>
        <p:spPr>
          <a:xfrm>
            <a:off x="838200" y="1889125"/>
            <a:ext cx="8905875" cy="4351338"/>
          </a:xfrm>
        </p:spPr>
        <p:txBody>
          <a:bodyPr>
            <a:normAutofit fontScale="85000" lnSpcReduction="10000"/>
          </a:bodyPr>
          <a:lstStyle/>
          <a:p>
            <a:r>
              <a:rPr lang="en-US" b="1" dirty="0"/>
              <a:t>Unmet Needs:</a:t>
            </a:r>
            <a:r>
              <a:rPr lang="en-US" dirty="0"/>
              <a:t> Patients with hypercapnic respiratory failure are not well served by our scientific knowledge base</a:t>
            </a:r>
          </a:p>
          <a:p>
            <a:pPr lvl="1"/>
            <a:r>
              <a:rPr lang="en-US" b="1" dirty="0">
                <a:solidFill>
                  <a:srgbClr val="C00000"/>
                </a:solidFill>
              </a:rPr>
              <a:t>Evidence Gap:</a:t>
            </a:r>
            <a:r>
              <a:rPr lang="en-US" dirty="0">
                <a:solidFill>
                  <a:srgbClr val="C00000"/>
                </a:solidFill>
              </a:rPr>
              <a:t> Identified cases are at high risk for adverse outcomes, but often we don’t have good evidence to inform management. </a:t>
            </a:r>
          </a:p>
          <a:p>
            <a:pPr lvl="1"/>
            <a:r>
              <a:rPr lang="en-US" b="1" dirty="0">
                <a:solidFill>
                  <a:srgbClr val="C00000"/>
                </a:solidFill>
              </a:rPr>
              <a:t>Implementation Gap:</a:t>
            </a:r>
            <a:r>
              <a:rPr lang="en-US" dirty="0">
                <a:solidFill>
                  <a:srgbClr val="C00000"/>
                </a:solidFill>
              </a:rPr>
              <a:t> We unreliably diagnose hypercapnia in patients where best management practices are known</a:t>
            </a:r>
          </a:p>
          <a:p>
            <a:r>
              <a:rPr lang="en-US" dirty="0"/>
              <a:t>Better identification of patients with hypercapnia will allow: </a:t>
            </a:r>
          </a:p>
          <a:p>
            <a:pPr marL="914400" lvl="1" indent="-457200">
              <a:buFont typeface="+mj-lt"/>
              <a:buAutoNum type="arabicPeriod"/>
            </a:pPr>
            <a:r>
              <a:rPr lang="en-US" dirty="0"/>
              <a:t>For those with known effective management: </a:t>
            </a:r>
            <a:r>
              <a:rPr lang="en-US" b="1" dirty="0"/>
              <a:t>improved care</a:t>
            </a:r>
          </a:p>
          <a:p>
            <a:pPr marL="914400" lvl="1" indent="-457200">
              <a:buFont typeface="+mj-lt"/>
              <a:buAutoNum type="arabicPeriod"/>
            </a:pPr>
            <a:r>
              <a:rPr lang="en-US" dirty="0"/>
              <a:t>Benchmark current health system diagnostic/management performance</a:t>
            </a:r>
          </a:p>
          <a:p>
            <a:pPr marL="914400" lvl="1" indent="-457200">
              <a:buFont typeface="+mj-lt"/>
              <a:buAutoNum type="arabicPeriod"/>
            </a:pPr>
            <a:r>
              <a:rPr lang="en-US" dirty="0"/>
              <a:t>Improve the rigor of research on multifactorial hypercapnia</a:t>
            </a:r>
          </a:p>
          <a:p>
            <a:pPr lvl="2"/>
            <a:r>
              <a:rPr lang="en-US" b="1" dirty="0"/>
              <a:t>Computable Phenotype:</a:t>
            </a:r>
            <a:r>
              <a:rPr lang="en-US" dirty="0"/>
              <a:t> algorithms that use more information to label whether a patient has a disease.  </a:t>
            </a:r>
          </a:p>
          <a:p>
            <a:pPr lvl="3"/>
            <a:r>
              <a:rPr lang="en-US" dirty="0"/>
              <a:t>How you decide who ”counts” as having hypercapnic respiratory failure influences the types of patients included.</a:t>
            </a:r>
          </a:p>
          <a:p>
            <a:pPr lvl="3"/>
            <a:r>
              <a:rPr lang="en-US" dirty="0"/>
              <a:t>Inaccurate disease status classification is a problem for existing EHR-based research</a:t>
            </a:r>
          </a:p>
        </p:txBody>
      </p:sp>
      <p:pic>
        <p:nvPicPr>
          <p:cNvPr id="4" name="Picture 3" descr="Diagram, venn diagram&#10;&#10;Description automatically generated">
            <a:extLst>
              <a:ext uri="{FF2B5EF4-FFF2-40B4-BE49-F238E27FC236}">
                <a16:creationId xmlns:a16="http://schemas.microsoft.com/office/drawing/2014/main" id="{AC7F1601-4EB2-3C5E-ABD9-5188590CD9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700" y="3217862"/>
            <a:ext cx="3958400" cy="2968800"/>
          </a:xfrm>
          <a:prstGeom prst="rect">
            <a:avLst/>
          </a:prstGeom>
        </p:spPr>
      </p:pic>
    </p:spTree>
    <p:extLst>
      <p:ext uri="{BB962C8B-B14F-4D97-AF65-F5344CB8AC3E}">
        <p14:creationId xmlns:p14="http://schemas.microsoft.com/office/powerpoint/2010/main" val="3078101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31DA9A-BC68-D593-BFC0-889DCA6E2052}"/>
              </a:ext>
            </a:extLst>
          </p:cNvPr>
          <p:cNvPicPr>
            <a:picLocks noGrp="1" noChangeAspect="1"/>
          </p:cNvPicPr>
          <p:nvPr>
            <p:ph idx="1"/>
          </p:nvPr>
        </p:nvPicPr>
        <p:blipFill>
          <a:blip r:embed="rId3"/>
          <a:stretch>
            <a:fillRect/>
          </a:stretch>
        </p:blipFill>
        <p:spPr>
          <a:xfrm>
            <a:off x="1472407" y="243600"/>
            <a:ext cx="6523200" cy="6523200"/>
          </a:xfrm>
          <a:prstGeom prst="rect">
            <a:avLst/>
          </a:prstGeom>
        </p:spPr>
      </p:pic>
      <p:sp>
        <p:nvSpPr>
          <p:cNvPr id="5" name="TextBox 4">
            <a:extLst>
              <a:ext uri="{FF2B5EF4-FFF2-40B4-BE49-F238E27FC236}">
                <a16:creationId xmlns:a16="http://schemas.microsoft.com/office/drawing/2014/main" id="{59355B1D-C2DD-77E3-EE3E-85A154B9BEA8}"/>
              </a:ext>
            </a:extLst>
          </p:cNvPr>
          <p:cNvSpPr txBox="1"/>
          <p:nvPr/>
        </p:nvSpPr>
        <p:spPr>
          <a:xfrm>
            <a:off x="2234716" y="5481947"/>
            <a:ext cx="5100181" cy="1200329"/>
          </a:xfrm>
          <a:prstGeom prst="rect">
            <a:avLst/>
          </a:prstGeom>
          <a:noFill/>
        </p:spPr>
        <p:txBody>
          <a:bodyPr wrap="square" rtlCol="0">
            <a:spAutoFit/>
          </a:bodyPr>
          <a:lstStyle/>
          <a:p>
            <a:pPr algn="ctr"/>
            <a:r>
              <a:rPr lang="en-US" sz="3600" dirty="0">
                <a:solidFill>
                  <a:schemeClr val="bg1"/>
                </a:solidFill>
              </a:rPr>
              <a:t>Statistical Modeling: Likelihood of Hypercapnia </a:t>
            </a:r>
          </a:p>
        </p:txBody>
      </p:sp>
      <p:sp>
        <p:nvSpPr>
          <p:cNvPr id="7" name="TextBox 6">
            <a:extLst>
              <a:ext uri="{FF2B5EF4-FFF2-40B4-BE49-F238E27FC236}">
                <a16:creationId xmlns:a16="http://schemas.microsoft.com/office/drawing/2014/main" id="{DFC643FF-AAC6-1275-1576-8240EC0AB6B7}"/>
              </a:ext>
            </a:extLst>
          </p:cNvPr>
          <p:cNvSpPr txBox="1"/>
          <p:nvPr/>
        </p:nvSpPr>
        <p:spPr>
          <a:xfrm>
            <a:off x="1824450" y="2106634"/>
            <a:ext cx="2265123" cy="1384995"/>
          </a:xfrm>
          <a:prstGeom prst="rect">
            <a:avLst/>
          </a:prstGeom>
          <a:noFill/>
        </p:spPr>
        <p:txBody>
          <a:bodyPr wrap="square" rtlCol="0">
            <a:spAutoFit/>
          </a:bodyPr>
          <a:lstStyle/>
          <a:p>
            <a:pPr algn="ctr"/>
            <a:r>
              <a:rPr lang="en-US" sz="2800" dirty="0">
                <a:solidFill>
                  <a:schemeClr val="bg1"/>
                </a:solidFill>
              </a:rPr>
              <a:t>Aim 1: Add Unstructured Data (NLP)</a:t>
            </a:r>
          </a:p>
        </p:txBody>
      </p:sp>
      <p:sp>
        <p:nvSpPr>
          <p:cNvPr id="8" name="TextBox 7">
            <a:extLst>
              <a:ext uri="{FF2B5EF4-FFF2-40B4-BE49-F238E27FC236}">
                <a16:creationId xmlns:a16="http://schemas.microsoft.com/office/drawing/2014/main" id="{FE6D755F-0381-FE2F-2FD6-E6C417E0C2D9}"/>
              </a:ext>
            </a:extLst>
          </p:cNvPr>
          <p:cNvSpPr txBox="1"/>
          <p:nvPr/>
        </p:nvSpPr>
        <p:spPr>
          <a:xfrm>
            <a:off x="3550954" y="720155"/>
            <a:ext cx="2265123" cy="1815882"/>
          </a:xfrm>
          <a:prstGeom prst="rect">
            <a:avLst/>
          </a:prstGeom>
          <a:noFill/>
        </p:spPr>
        <p:txBody>
          <a:bodyPr wrap="square" rtlCol="0">
            <a:spAutoFit/>
          </a:bodyPr>
          <a:lstStyle/>
          <a:p>
            <a:pPr algn="ctr"/>
            <a:r>
              <a:rPr lang="en-US" sz="2800" dirty="0">
                <a:solidFill>
                  <a:schemeClr val="bg1"/>
                </a:solidFill>
              </a:rPr>
              <a:t>Aim 2: Prospective Validation of PPV</a:t>
            </a:r>
          </a:p>
        </p:txBody>
      </p:sp>
      <p:sp>
        <p:nvSpPr>
          <p:cNvPr id="9" name="TextBox 8">
            <a:extLst>
              <a:ext uri="{FF2B5EF4-FFF2-40B4-BE49-F238E27FC236}">
                <a16:creationId xmlns:a16="http://schemas.microsoft.com/office/drawing/2014/main" id="{69F3B3E1-0AF9-6B8B-45DD-59F47E0E5B61}"/>
              </a:ext>
            </a:extLst>
          </p:cNvPr>
          <p:cNvSpPr txBox="1"/>
          <p:nvPr/>
        </p:nvSpPr>
        <p:spPr>
          <a:xfrm>
            <a:off x="5532155" y="1868447"/>
            <a:ext cx="2265123" cy="1815882"/>
          </a:xfrm>
          <a:prstGeom prst="rect">
            <a:avLst/>
          </a:prstGeom>
          <a:noFill/>
        </p:spPr>
        <p:txBody>
          <a:bodyPr wrap="square" rtlCol="0">
            <a:spAutoFit/>
          </a:bodyPr>
          <a:lstStyle/>
          <a:p>
            <a:pPr algn="ctr"/>
            <a:r>
              <a:rPr lang="en-US" sz="2800" dirty="0">
                <a:solidFill>
                  <a:schemeClr val="bg1"/>
                </a:solidFill>
              </a:rPr>
              <a:t>Aim 3: Evaluation of Prognostic Importance</a:t>
            </a:r>
          </a:p>
        </p:txBody>
      </p:sp>
      <p:sp>
        <p:nvSpPr>
          <p:cNvPr id="2" name="Title 1">
            <a:extLst>
              <a:ext uri="{FF2B5EF4-FFF2-40B4-BE49-F238E27FC236}">
                <a16:creationId xmlns:a16="http://schemas.microsoft.com/office/drawing/2014/main" id="{768065F3-B214-304C-468B-CABFD12BDD7E}"/>
              </a:ext>
            </a:extLst>
          </p:cNvPr>
          <p:cNvSpPr>
            <a:spLocks noGrp="1"/>
          </p:cNvSpPr>
          <p:nvPr>
            <p:ph type="title"/>
          </p:nvPr>
        </p:nvSpPr>
        <p:spPr>
          <a:xfrm>
            <a:off x="838200" y="365125"/>
            <a:ext cx="10515600" cy="1325563"/>
          </a:xfrm>
        </p:spPr>
        <p:txBody>
          <a:bodyPr/>
          <a:lstStyle/>
          <a:p>
            <a:r>
              <a:rPr lang="en-US" dirty="0"/>
              <a:t>K23:</a:t>
            </a:r>
            <a:br>
              <a:rPr lang="en-US" dirty="0"/>
            </a:br>
            <a:r>
              <a:rPr lang="en-US" dirty="0"/>
              <a:t>5-yr </a:t>
            </a:r>
          </a:p>
        </p:txBody>
      </p:sp>
      <p:sp>
        <p:nvSpPr>
          <p:cNvPr id="10" name="Right Brace 9">
            <a:extLst>
              <a:ext uri="{FF2B5EF4-FFF2-40B4-BE49-F238E27FC236}">
                <a16:creationId xmlns:a16="http://schemas.microsoft.com/office/drawing/2014/main" id="{31804D31-6175-FE00-CD7A-67BDB85FE025}"/>
              </a:ext>
            </a:extLst>
          </p:cNvPr>
          <p:cNvSpPr/>
          <p:nvPr/>
        </p:nvSpPr>
        <p:spPr>
          <a:xfrm>
            <a:off x="8051278" y="431800"/>
            <a:ext cx="1067322" cy="6220700"/>
          </a:xfrm>
          <a:prstGeom prst="rightBrace">
            <a:avLst/>
          </a:prstGeom>
          <a:ln w="952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125FD4B-15F0-D0D2-B663-324D4606A885}"/>
              </a:ext>
            </a:extLst>
          </p:cNvPr>
          <p:cNvSpPr txBox="1"/>
          <p:nvPr/>
        </p:nvSpPr>
        <p:spPr>
          <a:xfrm>
            <a:off x="9239860" y="1445718"/>
            <a:ext cx="2730500" cy="3046988"/>
          </a:xfrm>
          <a:prstGeom prst="rect">
            <a:avLst/>
          </a:prstGeom>
          <a:noFill/>
        </p:spPr>
        <p:txBody>
          <a:bodyPr wrap="square" rtlCol="0">
            <a:spAutoFit/>
          </a:bodyPr>
          <a:lstStyle/>
          <a:p>
            <a:r>
              <a:rPr lang="en-US" sz="2400" dirty="0"/>
              <a:t>Refinement and Validation of a </a:t>
            </a:r>
            <a:r>
              <a:rPr lang="en-US" sz="2400" b="1" dirty="0"/>
              <a:t>method for identifying </a:t>
            </a:r>
            <a:r>
              <a:rPr lang="en-US" sz="2400" dirty="0"/>
              <a:t>patients with hypercapnia that is </a:t>
            </a:r>
            <a:r>
              <a:rPr lang="en-US" sz="2400" b="1" dirty="0"/>
              <a:t>robust to variations </a:t>
            </a:r>
            <a:r>
              <a:rPr lang="en-US" sz="2400" dirty="0"/>
              <a:t>in the diagnostic process. </a:t>
            </a:r>
          </a:p>
        </p:txBody>
      </p:sp>
    </p:spTree>
    <p:extLst>
      <p:ext uri="{BB962C8B-B14F-4D97-AF65-F5344CB8AC3E}">
        <p14:creationId xmlns:p14="http://schemas.microsoft.com/office/powerpoint/2010/main" val="105902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EE51-745A-37D6-285A-529892EA7B9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F7C997F-D628-3FCD-EA5C-CDFD0630CC71}"/>
              </a:ext>
            </a:extLst>
          </p:cNvPr>
          <p:cNvSpPr>
            <a:spLocks noGrp="1"/>
          </p:cNvSpPr>
          <p:nvPr>
            <p:ph idx="1"/>
          </p:nvPr>
        </p:nvSpPr>
        <p:spPr>
          <a:xfrm>
            <a:off x="838200" y="1825625"/>
            <a:ext cx="7239000" cy="4351338"/>
          </a:xfrm>
        </p:spPr>
        <p:txBody>
          <a:bodyPr>
            <a:normAutofit/>
          </a:bodyPr>
          <a:lstStyle/>
          <a:p>
            <a:r>
              <a:rPr lang="en-US" dirty="0"/>
              <a:t>The current diagnosis of hypercapnic respiratory failure is haphazard and suboptimal, which hinders </a:t>
            </a:r>
            <a:r>
              <a:rPr lang="en-US" b="1" dirty="0"/>
              <a:t>patient care and reliable research</a:t>
            </a:r>
            <a:r>
              <a:rPr lang="en-US" dirty="0"/>
              <a:t>.</a:t>
            </a:r>
          </a:p>
          <a:p>
            <a:pPr lvl="1"/>
            <a:r>
              <a:rPr lang="en-US" dirty="0"/>
              <a:t>Better use of health record data can help address both problems. </a:t>
            </a:r>
          </a:p>
          <a:p>
            <a:r>
              <a:rPr lang="en-US" dirty="0"/>
              <a:t>We’ve identified novel predictors and developed preliminary risk stratification</a:t>
            </a:r>
          </a:p>
          <a:p>
            <a:pPr lvl="1"/>
            <a:r>
              <a:rPr lang="en-US" dirty="0"/>
              <a:t>More sophisticated modeling is needed to maximize impact. </a:t>
            </a:r>
          </a:p>
        </p:txBody>
      </p:sp>
      <p:sp>
        <p:nvSpPr>
          <p:cNvPr id="4" name="Content Placeholder 2">
            <a:extLst>
              <a:ext uri="{FF2B5EF4-FFF2-40B4-BE49-F238E27FC236}">
                <a16:creationId xmlns:a16="http://schemas.microsoft.com/office/drawing/2014/main" id="{1D29EE1C-59CC-D3F9-401A-C14701DF62DC}"/>
              </a:ext>
            </a:extLst>
          </p:cNvPr>
          <p:cNvSpPr txBox="1">
            <a:spLocks/>
          </p:cNvSpPr>
          <p:nvPr/>
        </p:nvSpPr>
        <p:spPr>
          <a:xfrm>
            <a:off x="1627862" y="5554662"/>
            <a:ext cx="4986401" cy="5505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lgn="ctr">
              <a:buFont typeface="Arial" panose="020B0604020202020204" pitchFamily="34" charset="0"/>
              <a:buNone/>
            </a:pPr>
            <a:r>
              <a:rPr lang="en-US" dirty="0" err="1"/>
              <a:t>Brian.Locke@hsc.utah.edu</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44CC20C6-E1BB-9E16-8CFC-813CC5F5CC58}"/>
              </a:ext>
            </a:extLst>
          </p:cNvPr>
          <p:cNvSpPr txBox="1"/>
          <p:nvPr/>
        </p:nvSpPr>
        <p:spPr>
          <a:xfrm>
            <a:off x="8077200" y="1233335"/>
            <a:ext cx="3575050" cy="4391330"/>
          </a:xfrm>
          <a:prstGeom prst="rect">
            <a:avLst/>
          </a:prstGeom>
          <a:noFill/>
        </p:spPr>
        <p:txBody>
          <a:bodyPr wrap="square">
            <a:spAutoFit/>
          </a:bodyPr>
          <a:lstStyle/>
          <a:p>
            <a:pPr>
              <a:lnSpc>
                <a:spcPct val="120000"/>
              </a:lnSpc>
            </a:pPr>
            <a:r>
              <a:rPr lang="en-US" b="1" dirty="0"/>
              <a:t>Thanks to: </a:t>
            </a:r>
          </a:p>
          <a:p>
            <a:pPr>
              <a:lnSpc>
                <a:spcPct val="120000"/>
              </a:lnSpc>
            </a:pPr>
            <a:r>
              <a:rPr lang="en-US" b="1" dirty="0"/>
              <a:t>Thesis Advisory Committee:  </a:t>
            </a:r>
          </a:p>
          <a:p>
            <a:pPr marL="285750" indent="-285750">
              <a:lnSpc>
                <a:spcPct val="120000"/>
              </a:lnSpc>
              <a:buFont typeface="Arial" panose="020B0604020202020204" pitchFamily="34" charset="0"/>
              <a:buChar char="•"/>
            </a:pPr>
            <a:r>
              <a:rPr lang="en-US" dirty="0"/>
              <a:t>Jeanette Brown MD PhD, </a:t>
            </a:r>
          </a:p>
          <a:p>
            <a:pPr marL="285750" indent="-285750">
              <a:lnSpc>
                <a:spcPct val="120000"/>
              </a:lnSpc>
              <a:buFont typeface="Arial" panose="020B0604020202020204" pitchFamily="34" charset="0"/>
              <a:buChar char="•"/>
            </a:pPr>
            <a:r>
              <a:rPr lang="en-US" dirty="0" err="1"/>
              <a:t>Ramkiran</a:t>
            </a:r>
            <a:r>
              <a:rPr lang="en-US" dirty="0"/>
              <a:t> </a:t>
            </a:r>
            <a:r>
              <a:rPr lang="en-US" dirty="0" err="1"/>
              <a:t>Gouripeddi</a:t>
            </a:r>
            <a:r>
              <a:rPr lang="en-US" dirty="0"/>
              <a:t> MBBS MS, </a:t>
            </a:r>
          </a:p>
          <a:p>
            <a:pPr marL="285750" indent="-285750">
              <a:lnSpc>
                <a:spcPct val="120000"/>
              </a:lnSpc>
              <a:buFont typeface="Arial" panose="020B0604020202020204" pitchFamily="34" charset="0"/>
              <a:buChar char="•"/>
            </a:pPr>
            <a:r>
              <a:rPr lang="en-US" dirty="0"/>
              <a:t>Krishna Sundar MD</a:t>
            </a:r>
          </a:p>
          <a:p>
            <a:pPr>
              <a:lnSpc>
                <a:spcPct val="120000"/>
              </a:lnSpc>
            </a:pPr>
            <a:endParaRPr lang="en-US" dirty="0"/>
          </a:p>
          <a:p>
            <a:pPr>
              <a:lnSpc>
                <a:spcPct val="120000"/>
              </a:lnSpc>
            </a:pPr>
            <a:r>
              <a:rPr lang="en-US" b="1" dirty="0"/>
              <a:t>&amp; Collaborators: </a:t>
            </a:r>
          </a:p>
          <a:p>
            <a:pPr marL="285750" indent="-285750">
              <a:lnSpc>
                <a:spcPct val="120000"/>
              </a:lnSpc>
              <a:buFont typeface="Arial" panose="020B0604020202020204" pitchFamily="34" charset="0"/>
              <a:buChar char="•"/>
            </a:pPr>
            <a:r>
              <a:rPr lang="en-US" dirty="0"/>
              <a:t>Wayne Richards MS, </a:t>
            </a:r>
          </a:p>
          <a:p>
            <a:pPr marL="285750" indent="-285750">
              <a:lnSpc>
                <a:spcPct val="120000"/>
              </a:lnSpc>
              <a:buFont typeface="Arial" panose="020B0604020202020204" pitchFamily="34" charset="0"/>
              <a:buChar char="•"/>
            </a:pPr>
            <a:r>
              <a:rPr lang="en-US" dirty="0"/>
              <a:t>Joseph Finkelstein MD PhD MA </a:t>
            </a:r>
          </a:p>
          <a:p>
            <a:pPr>
              <a:lnSpc>
                <a:spcPct val="120000"/>
              </a:lnSpc>
            </a:pPr>
            <a:endParaRPr lang="en-US" b="1" dirty="0"/>
          </a:p>
          <a:p>
            <a:pPr>
              <a:lnSpc>
                <a:spcPct val="120000"/>
              </a:lnSpc>
            </a:pPr>
            <a:r>
              <a:rPr lang="en-US" b="1" dirty="0"/>
              <a:t>&amp; Funders </a:t>
            </a:r>
          </a:p>
          <a:p>
            <a:pPr marL="285750" indent="-285750">
              <a:lnSpc>
                <a:spcPct val="120000"/>
              </a:lnSpc>
              <a:buFont typeface="Arial" panose="020B0604020202020204" pitchFamily="34" charset="0"/>
              <a:buChar char="•"/>
            </a:pPr>
            <a:r>
              <a:rPr lang="en-US" dirty="0"/>
              <a:t>NIH T32; Robert Paine III MD</a:t>
            </a:r>
          </a:p>
          <a:p>
            <a:pPr marL="285750" indent="-285750">
              <a:lnSpc>
                <a:spcPct val="120000"/>
              </a:lnSpc>
              <a:buFont typeface="Arial" panose="020B0604020202020204" pitchFamily="34" charset="0"/>
              <a:buChar char="•"/>
            </a:pPr>
            <a:r>
              <a:rPr lang="en-US" dirty="0"/>
              <a:t>ATS ASPIRE Fellowship</a:t>
            </a:r>
          </a:p>
        </p:txBody>
      </p:sp>
    </p:spTree>
    <p:extLst>
      <p:ext uri="{BB962C8B-B14F-4D97-AF65-F5344CB8AC3E}">
        <p14:creationId xmlns:p14="http://schemas.microsoft.com/office/powerpoint/2010/main" val="1058541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6DA76042-271A-8F02-EA10-D59BD92F4E93}"/>
              </a:ext>
            </a:extLst>
          </p:cNvPr>
          <p:cNvGraphicFramePr>
            <a:graphicFrameLocks noGrp="1"/>
          </p:cNvGraphicFramePr>
          <p:nvPr>
            <p:ph idx="1"/>
            <p:extLst>
              <p:ext uri="{D42A27DB-BD31-4B8C-83A1-F6EECF244321}">
                <p14:modId xmlns:p14="http://schemas.microsoft.com/office/powerpoint/2010/main" val="1382446263"/>
              </p:ext>
            </p:extLst>
          </p:nvPr>
        </p:nvGraphicFramePr>
        <p:xfrm>
          <a:off x="541020" y="746590"/>
          <a:ext cx="11109960" cy="568452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2771154">
                  <a:extLst>
                    <a:ext uri="{9D8B030D-6E8A-4147-A177-3AD203B41FA5}">
                      <a16:colId xmlns:a16="http://schemas.microsoft.com/office/drawing/2014/main" val="47158414"/>
                    </a:ext>
                  </a:extLst>
                </a:gridCol>
                <a:gridCol w="3394553">
                  <a:extLst>
                    <a:ext uri="{9D8B030D-6E8A-4147-A177-3AD203B41FA5}">
                      <a16:colId xmlns:a16="http://schemas.microsoft.com/office/drawing/2014/main" val="3275427320"/>
                    </a:ext>
                  </a:extLst>
                </a:gridCol>
                <a:gridCol w="3722005">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Patients with Consequentially Missed Hypercapnia can be Identified Using Health Record Elements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Add NLP; Retrospective Validation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Prospective Validation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Assess Potential Impact</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NLP-derived predictors and fine-tuning the model will improve accuracy for local use. </a:t>
                      </a:r>
                    </a:p>
                  </a:txBody>
                  <a:tcPr/>
                </a:tc>
                <a:tc>
                  <a:txBody>
                    <a:bodyPr/>
                    <a:lstStyle/>
                    <a:p>
                      <a:r>
                        <a:rPr lang="en-US" dirty="0"/>
                        <a:t>Patients with hypercapnia that are not recognized can be identified using health record elements with high positive-predictive value.</a:t>
                      </a:r>
                    </a:p>
                  </a:txBody>
                  <a:tcPr/>
                </a:tc>
                <a:tc>
                  <a:txBody>
                    <a:bodyPr/>
                    <a:lstStyle/>
                    <a:p>
                      <a:r>
                        <a:rPr lang="en-US" dirty="0"/>
                        <a:t>Inpatients who were predicted, but not confirmed, to have hypercapnic respiratory failure are at high risk of adverse outcomes.</a:t>
                      </a:r>
                    </a:p>
                  </a:txBody>
                  <a:tcPr/>
                </a:tc>
                <a:extLst>
                  <a:ext uri="{0D108BD9-81ED-4DB2-BD59-A6C34878D82A}">
                    <a16:rowId xmlns:a16="http://schemas.microsoft.com/office/drawing/2014/main" val="3677532768"/>
                  </a:ext>
                </a:extLst>
              </a:tr>
              <a:tr h="370840">
                <a:tc>
                  <a:txBody>
                    <a:bodyPr/>
                    <a:lstStyle/>
                    <a:p>
                      <a:r>
                        <a:rPr lang="en-US" dirty="0"/>
                        <a:t>Rationale</a:t>
                      </a:r>
                    </a:p>
                  </a:txBody>
                  <a:tcPr/>
                </a:tc>
                <a:tc>
                  <a:txBody>
                    <a:bodyPr/>
                    <a:lstStyle/>
                    <a:p>
                      <a:r>
                        <a:rPr lang="en-US" dirty="0"/>
                        <a:t>Unstructured data (signs/symptoms) may improve accuracy substantially. </a:t>
                      </a:r>
                    </a:p>
                  </a:txBody>
                  <a:tcPr/>
                </a:tc>
                <a:tc>
                  <a:txBody>
                    <a:bodyPr/>
                    <a:lstStyle/>
                    <a:p>
                      <a:r>
                        <a:rPr lang="en-US" dirty="0"/>
                        <a:t>Must be verified that model identifies unrecognized hypercapnia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confirm that the identified patients face elevated risk (ABG PaCO</a:t>
                      </a:r>
                      <a:r>
                        <a:rPr lang="en-US" baseline="-25000" dirty="0"/>
                        <a:t>2</a:t>
                      </a:r>
                      <a:r>
                        <a:rPr lang="en-US" dirty="0"/>
                        <a:t> is an imperfect reference standard).</a:t>
                      </a:r>
                    </a:p>
                  </a:txBody>
                  <a:tcPr/>
                </a:tc>
                <a:extLst>
                  <a:ext uri="{0D108BD9-81ED-4DB2-BD59-A6C34878D82A}">
                    <a16:rowId xmlns:a16="http://schemas.microsoft.com/office/drawing/2014/main" val="2288754916"/>
                  </a:ext>
                </a:extLst>
              </a:tr>
              <a:tr h="370840">
                <a:tc>
                  <a:txBody>
                    <a:bodyPr/>
                    <a:lstStyle/>
                    <a:p>
                      <a:r>
                        <a:rPr lang="en-US" dirty="0"/>
                        <a:t>Approach</a:t>
                      </a:r>
                    </a:p>
                  </a:txBody>
                  <a:tcPr/>
                </a:tc>
                <a:tc>
                  <a:txBody>
                    <a:bodyPr/>
                    <a:lstStyle/>
                    <a:p>
                      <a:r>
                        <a:rPr lang="en-US" dirty="0"/>
                        <a:t>Assess calibration and validation of based, locally pre-trained LLM-based, and general LLM models</a:t>
                      </a:r>
                    </a:p>
                  </a:txBody>
                  <a:tcPr/>
                </a:tc>
                <a:tc>
                  <a:txBody>
                    <a:bodyPr/>
                    <a:lstStyle/>
                    <a:p>
                      <a:r>
                        <a:rPr lang="en-US" dirty="0"/>
                        <a:t>Non-invasively sample (with TcCO2) patients predicted to have hypercapnia that teams have not recognized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Readmissions?</a:t>
                      </a:r>
                    </a:p>
                  </a:txBody>
                  <a:tcPr/>
                </a:tc>
                <a:extLst>
                  <a:ext uri="{0D108BD9-81ED-4DB2-BD59-A6C34878D82A}">
                    <a16:rowId xmlns:a16="http://schemas.microsoft.com/office/drawing/2014/main" val="1558022003"/>
                  </a:ext>
                </a:extLst>
              </a:tr>
              <a:tr h="370840">
                <a:tc>
                  <a:txBody>
                    <a:bodyPr/>
                    <a:lstStyle/>
                    <a:p>
                      <a:r>
                        <a:rPr lang="en-US" dirty="0"/>
                        <a:t>Design</a:t>
                      </a:r>
                    </a:p>
                  </a:txBody>
                  <a:tcPr/>
                </a:tc>
                <a:tc>
                  <a:txBody>
                    <a:bodyPr/>
                    <a:lstStyle/>
                    <a:p>
                      <a:r>
                        <a:rPr lang="en-US" dirty="0"/>
                        <a:t>Retrospective, U of U</a:t>
                      </a:r>
                    </a:p>
                  </a:txBody>
                  <a:tcPr/>
                </a:tc>
                <a:tc>
                  <a:txBody>
                    <a:bodyPr/>
                    <a:lstStyle/>
                    <a:p>
                      <a:r>
                        <a:rPr lang="en-US" dirty="0"/>
                        <a:t>Prospective, U of 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Retrospective, ?VA vs Utah Facilities</a:t>
                      </a:r>
                    </a:p>
                  </a:txBody>
                  <a:tcPr/>
                </a:tc>
                <a:extLst>
                  <a:ext uri="{0D108BD9-81ED-4DB2-BD59-A6C34878D82A}">
                    <a16:rowId xmlns:a16="http://schemas.microsoft.com/office/drawing/2014/main" val="73374204"/>
                  </a:ext>
                </a:extLst>
              </a:tr>
              <a:tr h="370840">
                <a:tc gridSpan="4">
                  <a:txBody>
                    <a:bodyPr/>
                    <a:lstStyle/>
                    <a:p>
                      <a:r>
                        <a:rPr lang="en-US" b="1" dirty="0"/>
                        <a:t>Payoff</a:t>
                      </a:r>
                      <a:r>
                        <a:rPr lang="en-US" dirty="0"/>
                        <a:t>: Allow hypercapnic respiratory failure -not dependent on clinician identification- as an </a:t>
                      </a:r>
                      <a:r>
                        <a:rPr lang="en-US" b="1" dirty="0"/>
                        <a:t>exposure or outcome</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7354343"/>
                  </a:ext>
                </a:extLst>
              </a:tr>
              <a:tr h="370840">
                <a:tc gridSpan="4">
                  <a:txBody>
                    <a:bodyPr/>
                    <a:lstStyle/>
                    <a:p>
                      <a:r>
                        <a:rPr lang="en-US" b="1" dirty="0"/>
                        <a:t>Career Development</a:t>
                      </a:r>
                      <a:r>
                        <a:rPr lang="en-US" dirty="0"/>
                        <a:t>: Development and prospective validation of bioinformatic tools require a </a:t>
                      </a:r>
                      <a:r>
                        <a:rPr lang="en-US" b="1" dirty="0"/>
                        <a:t>unique</a:t>
                      </a:r>
                      <a:r>
                        <a:rPr lang="en-US" dirty="0"/>
                        <a:t> skillset </a:t>
                      </a:r>
                    </a:p>
                  </a:txBody>
                  <a:tcPr/>
                </a:tc>
                <a:tc hMerge="1">
                  <a:txBody>
                    <a:bodyPr/>
                    <a:lstStyle/>
                    <a:p>
                      <a:endParaRPr lang="en-US" dirty="0"/>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499699"/>
                  </a:ext>
                </a:extLst>
              </a:tr>
            </a:tbl>
          </a:graphicData>
        </a:graphic>
      </p:graphicFrame>
    </p:spTree>
    <p:extLst>
      <p:ext uri="{BB962C8B-B14F-4D97-AF65-F5344CB8AC3E}">
        <p14:creationId xmlns:p14="http://schemas.microsoft.com/office/powerpoint/2010/main" val="1312188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80C-7D8F-8E00-E6DF-B12541D9F722}"/>
              </a:ext>
            </a:extLst>
          </p:cNvPr>
          <p:cNvSpPr>
            <a:spLocks noGrp="1"/>
          </p:cNvSpPr>
          <p:nvPr>
            <p:ph type="title"/>
          </p:nvPr>
        </p:nvSpPr>
        <p:spPr/>
        <p:txBody>
          <a:bodyPr/>
          <a:lstStyle/>
          <a:p>
            <a:r>
              <a:rPr lang="en-US" dirty="0"/>
              <a:t>Aim 1: Incorporate Unstructured Data</a:t>
            </a:r>
          </a:p>
        </p:txBody>
      </p:sp>
      <p:sp>
        <p:nvSpPr>
          <p:cNvPr id="4" name="Content Placeholder 3">
            <a:extLst>
              <a:ext uri="{FF2B5EF4-FFF2-40B4-BE49-F238E27FC236}">
                <a16:creationId xmlns:a16="http://schemas.microsoft.com/office/drawing/2014/main" id="{A743D0CF-682C-E602-DE17-BCBD8A2EC14C}"/>
              </a:ext>
            </a:extLst>
          </p:cNvPr>
          <p:cNvSpPr>
            <a:spLocks noGrp="1"/>
          </p:cNvSpPr>
          <p:nvPr>
            <p:ph idx="1"/>
          </p:nvPr>
        </p:nvSpPr>
        <p:spPr>
          <a:xfrm>
            <a:off x="838200" y="1825625"/>
            <a:ext cx="5816599" cy="4351338"/>
          </a:xfrm>
        </p:spPr>
        <p:txBody>
          <a:bodyPr>
            <a:normAutofit fontScale="70000" lnSpcReduction="20000"/>
          </a:bodyPr>
          <a:lstStyle/>
          <a:p>
            <a:r>
              <a:rPr lang="en-US" dirty="0"/>
              <a:t>Objective 1: Develop NLP Pipeline</a:t>
            </a:r>
          </a:p>
          <a:p>
            <a:pPr lvl="1"/>
            <a:r>
              <a:rPr lang="en-US" dirty="0"/>
              <a:t>Natural Language Processing, Large Language Models (e.g. </a:t>
            </a:r>
            <a:r>
              <a:rPr lang="en-US" dirty="0" err="1"/>
              <a:t>ChatGPT</a:t>
            </a:r>
            <a:r>
              <a:rPr lang="en-US" dirty="0"/>
              <a:t>)</a:t>
            </a:r>
          </a:p>
          <a:p>
            <a:pPr lvl="1"/>
            <a:r>
              <a:rPr lang="en-US" dirty="0"/>
              <a:t>Data source: Nursing triage assessments </a:t>
            </a:r>
          </a:p>
          <a:p>
            <a:pPr lvl="1"/>
            <a:r>
              <a:rPr lang="en-US" dirty="0"/>
              <a:t>Aim: identify signs/symptoms/milieu predictive of ↑CO2</a:t>
            </a:r>
          </a:p>
          <a:p>
            <a:pPr lvl="1"/>
            <a:r>
              <a:rPr lang="en-US" dirty="0"/>
              <a:t>Locally pre-trained (all triage notes?); fine-tuned on labeled set of ~1000 (review)</a:t>
            </a:r>
          </a:p>
          <a:p>
            <a:r>
              <a:rPr lang="en-US" dirty="0"/>
              <a:t>Objective 2: Integrate with previously derived model</a:t>
            </a:r>
          </a:p>
          <a:p>
            <a:r>
              <a:rPr lang="en-US" dirty="0"/>
              <a:t>Apply to retrospective data from the University of Utah. </a:t>
            </a:r>
          </a:p>
          <a:p>
            <a:pPr lvl="1"/>
            <a:r>
              <a:rPr lang="en-US" dirty="0"/>
              <a:t>Reference standard: patients who had arterial blood gasses obtained. </a:t>
            </a:r>
          </a:p>
          <a:p>
            <a:pPr lvl="1"/>
            <a:r>
              <a:rPr lang="en-US" dirty="0"/>
              <a:t>Adjust model weights</a:t>
            </a:r>
          </a:p>
          <a:p>
            <a:pPr lvl="1"/>
            <a:r>
              <a:rPr lang="en-US" dirty="0"/>
              <a:t>Generate measures of model performance (discrimination and calibration) to inform other aims</a:t>
            </a:r>
          </a:p>
        </p:txBody>
      </p:sp>
      <p:graphicFrame>
        <p:nvGraphicFramePr>
          <p:cNvPr id="3" name="Table 2">
            <a:extLst>
              <a:ext uri="{FF2B5EF4-FFF2-40B4-BE49-F238E27FC236}">
                <a16:creationId xmlns:a16="http://schemas.microsoft.com/office/drawing/2014/main" id="{0BCF0BAE-ACE0-834F-CF11-5216978F4D4E}"/>
              </a:ext>
            </a:extLst>
          </p:cNvPr>
          <p:cNvGraphicFramePr>
            <a:graphicFrameLocks noGrp="1"/>
          </p:cNvGraphicFramePr>
          <p:nvPr>
            <p:extLst>
              <p:ext uri="{D42A27DB-BD31-4B8C-83A1-F6EECF244321}">
                <p14:modId xmlns:p14="http://schemas.microsoft.com/office/powerpoint/2010/main" val="2058170149"/>
              </p:ext>
            </p:extLst>
          </p:nvPr>
        </p:nvGraphicFramePr>
        <p:xfrm>
          <a:off x="8381999" y="2490294"/>
          <a:ext cx="2589470" cy="3193053"/>
        </p:xfrm>
        <a:graphic>
          <a:graphicData uri="http://schemas.openxmlformats.org/drawingml/2006/table">
            <a:tbl>
              <a:tblPr firstRow="1" bandRow="1">
                <a:tableStyleId>{5940675A-B579-460E-94D1-54222C63F5DA}</a:tableStyleId>
              </a:tblPr>
              <a:tblGrid>
                <a:gridCol w="2589470">
                  <a:extLst>
                    <a:ext uri="{9D8B030D-6E8A-4147-A177-3AD203B41FA5}">
                      <a16:colId xmlns:a16="http://schemas.microsoft.com/office/drawing/2014/main" val="3593810940"/>
                    </a:ext>
                  </a:extLst>
                </a:gridCol>
              </a:tblGrid>
              <a:tr h="0">
                <a:tc>
                  <a:txBody>
                    <a:bodyPr/>
                    <a:lstStyle/>
                    <a:p>
                      <a:pPr algn="ctr"/>
                      <a:r>
                        <a:rPr lang="en-US" sz="1400" b="1" dirty="0"/>
                        <a:t>OSA</a:t>
                      </a:r>
                    </a:p>
                  </a:txBody>
                  <a:tcPr/>
                </a:tc>
                <a:extLst>
                  <a:ext uri="{0D108BD9-81ED-4DB2-BD59-A6C34878D82A}">
                    <a16:rowId xmlns:a16="http://schemas.microsoft.com/office/drawing/2014/main" val="3086735623"/>
                  </a:ext>
                </a:extLst>
              </a:tr>
              <a:tr h="0">
                <a:tc>
                  <a:txBody>
                    <a:bodyPr/>
                    <a:lstStyle/>
                    <a:p>
                      <a:r>
                        <a:rPr lang="en-US" sz="1400" dirty="0"/>
                        <a:t>STOP BANG </a:t>
                      </a:r>
                    </a:p>
                  </a:txBody>
                  <a:tcPr/>
                </a:tc>
                <a:extLst>
                  <a:ext uri="{0D108BD9-81ED-4DB2-BD59-A6C34878D82A}">
                    <a16:rowId xmlns:a16="http://schemas.microsoft.com/office/drawing/2014/main" val="3659376997"/>
                  </a:ext>
                </a:extLst>
              </a:tr>
              <a:tr h="1819861">
                <a:tc>
                  <a:txBody>
                    <a:bodyPr/>
                    <a:lstStyle/>
                    <a:p>
                      <a:r>
                        <a:rPr lang="en-US" sz="1400" dirty="0"/>
                        <a:t>Subjective measures:</a:t>
                      </a:r>
                    </a:p>
                    <a:p>
                      <a:pPr marL="285750" indent="-285750">
                        <a:buFont typeface="Arial" panose="020B0604020202020204" pitchFamily="34" charset="0"/>
                        <a:buChar char="•"/>
                      </a:pPr>
                      <a:r>
                        <a:rPr lang="en-US" sz="1400" b="1" dirty="0"/>
                        <a:t>Loud snoring</a:t>
                      </a:r>
                      <a:r>
                        <a:rPr lang="en-US" sz="1400" dirty="0"/>
                        <a:t>, </a:t>
                      </a:r>
                      <a:r>
                        <a:rPr lang="en-US" sz="1400" b="1" dirty="0"/>
                        <a:t>tired/fatigued/sleepy</a:t>
                      </a:r>
                      <a:r>
                        <a:rPr lang="en-US" sz="1400" dirty="0"/>
                        <a:t>, </a:t>
                      </a:r>
                      <a:r>
                        <a:rPr lang="en-US" sz="1400" b="1" dirty="0"/>
                        <a:t>observed apneas? </a:t>
                      </a:r>
                      <a:r>
                        <a:rPr lang="en-US" sz="1400" dirty="0"/>
                        <a:t>Report of</a:t>
                      </a:r>
                      <a:r>
                        <a:rPr lang="en-US" sz="1400" b="0" dirty="0"/>
                        <a:t> HTN </a:t>
                      </a:r>
                    </a:p>
                    <a:p>
                      <a:r>
                        <a:rPr lang="en-US" sz="1400" dirty="0"/>
                        <a:t>Objective measures: </a:t>
                      </a:r>
                    </a:p>
                    <a:p>
                      <a:pPr marL="285750" indent="-285750">
                        <a:buFont typeface="Arial" panose="020B0604020202020204" pitchFamily="34" charset="0"/>
                        <a:buChar char="•"/>
                      </a:pPr>
                      <a:r>
                        <a:rPr lang="en-US" sz="1400" b="0" dirty="0"/>
                        <a:t>BMI, Age, </a:t>
                      </a:r>
                      <a:r>
                        <a:rPr lang="en-US" sz="1400" b="1" dirty="0"/>
                        <a:t>Neck Circumference</a:t>
                      </a:r>
                      <a:r>
                        <a:rPr lang="en-US" sz="1400" b="0" dirty="0"/>
                        <a:t>, Gender</a:t>
                      </a:r>
                    </a:p>
                  </a:txBody>
                  <a:tcPr/>
                </a:tc>
                <a:extLst>
                  <a:ext uri="{0D108BD9-81ED-4DB2-BD59-A6C34878D82A}">
                    <a16:rowId xmlns:a16="http://schemas.microsoft.com/office/drawing/2014/main" val="2706886222"/>
                  </a:ext>
                </a:extLst>
              </a:tr>
              <a:tr h="7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High-risk = increased perioperative complications</a:t>
                      </a:r>
                    </a:p>
                  </a:txBody>
                  <a:tcPr/>
                </a:tc>
                <a:extLst>
                  <a:ext uri="{0D108BD9-81ED-4DB2-BD59-A6C34878D82A}">
                    <a16:rowId xmlns:a16="http://schemas.microsoft.com/office/drawing/2014/main" val="566615064"/>
                  </a:ext>
                </a:extLst>
              </a:tr>
            </a:tbl>
          </a:graphicData>
        </a:graphic>
      </p:graphicFrame>
      <p:sp>
        <p:nvSpPr>
          <p:cNvPr id="5" name="TextBox 4">
            <a:extLst>
              <a:ext uri="{FF2B5EF4-FFF2-40B4-BE49-F238E27FC236}">
                <a16:creationId xmlns:a16="http://schemas.microsoft.com/office/drawing/2014/main" id="{0306C2EB-E3C6-3A3E-A83D-E58ED6C3C0E6}"/>
              </a:ext>
            </a:extLst>
          </p:cNvPr>
          <p:cNvSpPr txBox="1"/>
          <p:nvPr/>
        </p:nvSpPr>
        <p:spPr>
          <a:xfrm>
            <a:off x="7797800" y="1422400"/>
            <a:ext cx="3911600" cy="923330"/>
          </a:xfrm>
          <a:prstGeom prst="rect">
            <a:avLst/>
          </a:prstGeom>
          <a:noFill/>
        </p:spPr>
        <p:txBody>
          <a:bodyPr wrap="square" rtlCol="0">
            <a:spAutoFit/>
          </a:bodyPr>
          <a:lstStyle/>
          <a:p>
            <a:r>
              <a:rPr lang="en-US" dirty="0"/>
              <a:t>Other scores use data points you can’t get from </a:t>
            </a:r>
            <a:r>
              <a:rPr lang="en-US" b="1" dirty="0"/>
              <a:t>structured fields </a:t>
            </a:r>
          </a:p>
          <a:p>
            <a:r>
              <a:rPr lang="en-US" dirty="0"/>
              <a:t>(=can only take specific values e.g. labs) </a:t>
            </a:r>
          </a:p>
        </p:txBody>
      </p:sp>
      <p:sp>
        <p:nvSpPr>
          <p:cNvPr id="6" name="TextBox 5">
            <a:extLst>
              <a:ext uri="{FF2B5EF4-FFF2-40B4-BE49-F238E27FC236}">
                <a16:creationId xmlns:a16="http://schemas.microsoft.com/office/drawing/2014/main" id="{5A99C273-346E-95C1-2C43-0F0EC5F7C542}"/>
              </a:ext>
            </a:extLst>
          </p:cNvPr>
          <p:cNvSpPr txBox="1"/>
          <p:nvPr/>
        </p:nvSpPr>
        <p:spPr>
          <a:xfrm>
            <a:off x="6362701" y="5934861"/>
            <a:ext cx="5816599" cy="923330"/>
          </a:xfrm>
          <a:prstGeom prst="rect">
            <a:avLst/>
          </a:prstGeom>
          <a:noFill/>
        </p:spPr>
        <p:txBody>
          <a:bodyPr wrap="square" rtlCol="0">
            <a:spAutoFit/>
          </a:bodyPr>
          <a:lstStyle/>
          <a:p>
            <a:r>
              <a:rPr lang="en-US" dirty="0"/>
              <a:t>1990: Run a big enough prospective study and ask everyone</a:t>
            </a:r>
          </a:p>
          <a:p>
            <a:r>
              <a:rPr lang="en-US" dirty="0"/>
              <a:t>2023: Get “</a:t>
            </a:r>
            <a:r>
              <a:rPr lang="en-US" strike="sngStrike" dirty="0" err="1"/>
              <a:t>ChatGPT</a:t>
            </a:r>
            <a:r>
              <a:rPr lang="en-US" strike="sngStrike" dirty="0"/>
              <a:t>” </a:t>
            </a:r>
            <a:r>
              <a:rPr lang="en-US" dirty="0"/>
              <a:t>(an LLM) to do it from documentation</a:t>
            </a:r>
          </a:p>
          <a:p>
            <a:r>
              <a:rPr lang="en-US" dirty="0"/>
              <a:t>	(not actually </a:t>
            </a:r>
            <a:r>
              <a:rPr lang="en-US" dirty="0" err="1"/>
              <a:t>ChatGPT</a:t>
            </a:r>
            <a:r>
              <a:rPr lang="en-US" dirty="0"/>
              <a:t>- HIPAA/Data use )</a:t>
            </a:r>
          </a:p>
        </p:txBody>
      </p:sp>
    </p:spTree>
    <p:extLst>
      <p:ext uri="{BB962C8B-B14F-4D97-AF65-F5344CB8AC3E}">
        <p14:creationId xmlns:p14="http://schemas.microsoft.com/office/powerpoint/2010/main" val="724522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Aim 2: Prospectively Validate: UUH Inpatients</a:t>
            </a:r>
          </a:p>
        </p:txBody>
      </p:sp>
      <p:sp>
        <p:nvSpPr>
          <p:cNvPr id="4" name="Content Placeholder 4">
            <a:extLst>
              <a:ext uri="{FF2B5EF4-FFF2-40B4-BE49-F238E27FC236}">
                <a16:creationId xmlns:a16="http://schemas.microsoft.com/office/drawing/2014/main" id="{4E8802E0-1320-205B-8EC1-4B10F8E26C4F}"/>
              </a:ext>
            </a:extLst>
          </p:cNvPr>
          <p:cNvSpPr>
            <a:spLocks noGrp="1"/>
          </p:cNvSpPr>
          <p:nvPr>
            <p:ph idx="1"/>
          </p:nvPr>
        </p:nvSpPr>
        <p:spPr>
          <a:xfrm>
            <a:off x="5186432" y="1797471"/>
            <a:ext cx="6117921" cy="4960321"/>
          </a:xfrm>
        </p:spPr>
        <p:txBody>
          <a:bodyPr>
            <a:normAutofit lnSpcReduction="10000"/>
          </a:bodyPr>
          <a:lstStyle/>
          <a:p>
            <a:r>
              <a:rPr lang="en-US" dirty="0"/>
              <a:t>Deferred consent (CO</a:t>
            </a:r>
            <a:r>
              <a:rPr lang="en-US" baseline="-25000" dirty="0"/>
              <a:t>2</a:t>
            </a:r>
            <a:r>
              <a:rPr lang="en-US" dirty="0"/>
              <a:t> Narcosis) </a:t>
            </a:r>
          </a:p>
          <a:p>
            <a:r>
              <a:rPr lang="en-US" dirty="0"/>
              <a:t>Verify Positive Predictive Value (precision) in predicted high-risk patients with Transcutaneous CO2 </a:t>
            </a:r>
          </a:p>
          <a:p>
            <a:pPr lvl="1"/>
            <a:r>
              <a:rPr lang="en-US" dirty="0"/>
              <a:t>Smaller sample stratified sampling of the whole population.</a:t>
            </a:r>
          </a:p>
          <a:p>
            <a:pPr lvl="1"/>
            <a:r>
              <a:rPr lang="en-US" dirty="0"/>
              <a:t>Prioritizes proof of concept rather than delineating scope of the problem (initially)</a:t>
            </a:r>
          </a:p>
          <a:p>
            <a:pPr lvl="1"/>
            <a:r>
              <a:rPr lang="en-US" dirty="0"/>
              <a:t>Sample Size Calculation: ~50-100 </a:t>
            </a:r>
            <a:endParaRPr lang="en-US" dirty="0">
              <a:solidFill>
                <a:srgbClr val="C00000"/>
              </a:solidFill>
            </a:endParaRPr>
          </a:p>
          <a:p>
            <a:pPr lvl="2"/>
            <a:r>
              <a:rPr lang="en-US" dirty="0"/>
              <a:t>Rate of presentation to hospital: *** (</a:t>
            </a:r>
            <a:r>
              <a:rPr lang="en-US" dirty="0" err="1"/>
              <a:t>TriNetX</a:t>
            </a:r>
            <a:r>
              <a:rPr lang="en-US" dirty="0"/>
              <a:t>)</a:t>
            </a:r>
          </a:p>
          <a:p>
            <a:pPr lvl="2"/>
            <a:r>
              <a:rPr lang="en-US" dirty="0"/>
              <a:t>% Predicted High Risk: (10%)</a:t>
            </a:r>
          </a:p>
          <a:p>
            <a:pPr lvl="2"/>
            <a:r>
              <a:rPr lang="en-US" dirty="0"/>
              <a:t>% of eligible enrolled </a:t>
            </a:r>
          </a:p>
          <a:p>
            <a:pPr lvl="2"/>
            <a:r>
              <a:rPr lang="en-US" dirty="0"/>
              <a:t>25% ‘prevalence’ (</a:t>
            </a:r>
            <a:r>
              <a:rPr lang="en-US" dirty="0" err="1"/>
              <a:t>Nowbar</a:t>
            </a:r>
            <a:r>
              <a:rPr lang="en-US" dirty="0"/>
              <a:t>); model AUC; Se/</a:t>
            </a:r>
            <a:r>
              <a:rPr lang="en-US" dirty="0" err="1"/>
              <a:t>Sp</a:t>
            </a:r>
            <a:r>
              <a:rPr lang="en-US" dirty="0"/>
              <a:t> TcCO2 for true reference standard 85%/85%</a:t>
            </a:r>
          </a:p>
          <a:p>
            <a:pPr marL="914400" lvl="2" indent="0">
              <a:buNone/>
            </a:pPr>
            <a:endParaRPr lang="en-US" dirty="0"/>
          </a:p>
        </p:txBody>
      </p:sp>
      <p:pic>
        <p:nvPicPr>
          <p:cNvPr id="5" name="Content Placeholder 5" descr="Iceberg outline">
            <a:extLst>
              <a:ext uri="{FF2B5EF4-FFF2-40B4-BE49-F238E27FC236}">
                <a16:creationId xmlns:a16="http://schemas.microsoft.com/office/drawing/2014/main" id="{A7EDFB6D-0D22-8A50-0431-5CAF10351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450" y="4975849"/>
            <a:ext cx="1781943" cy="1781943"/>
          </a:xfrm>
          <a:prstGeom prst="rect">
            <a:avLst/>
          </a:prstGeom>
        </p:spPr>
      </p:pic>
      <p:pic>
        <p:nvPicPr>
          <p:cNvPr id="7" name="Picture 4" descr="Can I trust my model's probabilities? A deep dive into probability  calibration">
            <a:extLst>
              <a:ext uri="{FF2B5EF4-FFF2-40B4-BE49-F238E27FC236}">
                <a16:creationId xmlns:a16="http://schemas.microsoft.com/office/drawing/2014/main" id="{057864C6-A5B0-DBB5-F917-5C0C8B19A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676" y="4975849"/>
            <a:ext cx="2530824" cy="1846818"/>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6">
            <a:extLst>
              <a:ext uri="{FF2B5EF4-FFF2-40B4-BE49-F238E27FC236}">
                <a16:creationId xmlns:a16="http://schemas.microsoft.com/office/drawing/2014/main" id="{E094276E-5D67-4841-E445-9F6A67F923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450" y="1401128"/>
            <a:ext cx="4377149" cy="3523404"/>
          </a:xfrm>
          <a:prstGeom prst="rect">
            <a:avLst/>
          </a:prstGeom>
        </p:spPr>
      </p:pic>
      <p:sp>
        <p:nvSpPr>
          <p:cNvPr id="9" name="Rectangle: Rounded Corners 8">
            <a:extLst>
              <a:ext uri="{FF2B5EF4-FFF2-40B4-BE49-F238E27FC236}">
                <a16:creationId xmlns:a16="http://schemas.microsoft.com/office/drawing/2014/main" id="{52E0B834-C858-F68A-4330-5AF8E07256E8}"/>
              </a:ext>
            </a:extLst>
          </p:cNvPr>
          <p:cNvSpPr/>
          <p:nvPr/>
        </p:nvSpPr>
        <p:spPr>
          <a:xfrm>
            <a:off x="3981174" y="5133924"/>
            <a:ext cx="781326" cy="1623867"/>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423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Prior work:</a:t>
            </a:r>
          </a:p>
        </p:txBody>
      </p:sp>
      <p:grpSp>
        <p:nvGrpSpPr>
          <p:cNvPr id="4" name="Group 3">
            <a:extLst>
              <a:ext uri="{FF2B5EF4-FFF2-40B4-BE49-F238E27FC236}">
                <a16:creationId xmlns:a16="http://schemas.microsoft.com/office/drawing/2014/main" id="{39EDB882-B720-07E1-86BD-571D36DD2973}"/>
              </a:ext>
            </a:extLst>
          </p:cNvPr>
          <p:cNvGrpSpPr/>
          <p:nvPr/>
        </p:nvGrpSpPr>
        <p:grpSpPr>
          <a:xfrm>
            <a:off x="451704" y="3320714"/>
            <a:ext cx="6095806" cy="3337921"/>
            <a:chOff x="5771186" y="3544294"/>
            <a:chExt cx="6095806" cy="3337921"/>
          </a:xfrm>
        </p:grpSpPr>
        <p:pic>
          <p:nvPicPr>
            <p:cNvPr id="5" name="Picture 4">
              <a:extLst>
                <a:ext uri="{FF2B5EF4-FFF2-40B4-BE49-F238E27FC236}">
                  <a16:creationId xmlns:a16="http://schemas.microsoft.com/office/drawing/2014/main" id="{9B98C5E0-ECD5-6F12-EFEC-B873AC44D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30" b="21473"/>
            <a:stretch/>
          </p:blipFill>
          <p:spPr bwMode="auto">
            <a:xfrm>
              <a:off x="5771186" y="3544294"/>
              <a:ext cx="6095806" cy="2767606"/>
            </a:xfrm>
            <a:prstGeom prst="rect">
              <a:avLst/>
            </a:prstGeom>
            <a:noFill/>
            <a:ln>
              <a:noFill/>
            </a:ln>
            <a:extLst>
              <a:ext uri="{53640926-AAD7-44D8-BBD7-CCE9431645EC}">
                <a14:shadowObscured xmlns:a14="http://schemas.microsoft.com/office/drawing/2010/main"/>
              </a:ext>
            </a:extLst>
          </p:spPr>
        </p:pic>
        <p:pic>
          <p:nvPicPr>
            <p:cNvPr id="6" name="Picture 8" descr="undefined">
              <a:extLst>
                <a:ext uri="{FF2B5EF4-FFF2-40B4-BE49-F238E27FC236}">
                  <a16:creationId xmlns:a16="http://schemas.microsoft.com/office/drawing/2014/main" id="{2E32319A-7FD8-F536-6AE1-877910838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123" y="6019639"/>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defined">
              <a:extLst>
                <a:ext uri="{FF2B5EF4-FFF2-40B4-BE49-F238E27FC236}">
                  <a16:creationId xmlns:a16="http://schemas.microsoft.com/office/drawing/2014/main" id="{F783C47D-CF4E-700A-5083-604156995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659" y="6408979"/>
              <a:ext cx="946472" cy="4732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7539929-0968-F8DF-0349-9B424DE22774}"/>
                </a:ext>
              </a:extLst>
            </p:cNvPr>
            <p:cNvCxnSpPr>
              <a:cxnSpLocks/>
            </p:cNvCxnSpPr>
            <p:nvPr/>
          </p:nvCxnSpPr>
          <p:spPr>
            <a:xfrm flipV="1">
              <a:off x="8139605" y="4099000"/>
              <a:ext cx="0" cy="26952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FA85DC-5D5C-1DCC-88F1-2EB5E6884242}"/>
                </a:ext>
              </a:extLst>
            </p:cNvPr>
            <p:cNvCxnSpPr>
              <a:cxnSpLocks/>
            </p:cNvCxnSpPr>
            <p:nvPr/>
          </p:nvCxnSpPr>
          <p:spPr>
            <a:xfrm flipV="1">
              <a:off x="7944787" y="4087916"/>
              <a:ext cx="0" cy="2695269"/>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 name="Picture 8" descr="undefined">
              <a:extLst>
                <a:ext uri="{FF2B5EF4-FFF2-40B4-BE49-F238E27FC236}">
                  <a16:creationId xmlns:a16="http://schemas.microsoft.com/office/drawing/2014/main" id="{67BA1B75-79D1-2710-525A-A7FEBC380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916" y="6256257"/>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undefined">
              <a:extLst>
                <a:ext uri="{FF2B5EF4-FFF2-40B4-BE49-F238E27FC236}">
                  <a16:creationId xmlns:a16="http://schemas.microsoft.com/office/drawing/2014/main" id="{B7184E36-A11D-FD0A-E46B-C7354EE8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483" y="6238019"/>
              <a:ext cx="946472" cy="4732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C12EC28E-CD94-F2C6-6E39-5DF63C08DB6C}"/>
              </a:ext>
            </a:extLst>
          </p:cNvPr>
          <p:cNvSpPr txBox="1">
            <a:spLocks/>
          </p:cNvSpPr>
          <p:nvPr/>
        </p:nvSpPr>
        <p:spPr>
          <a:xfrm>
            <a:off x="5224001" y="3320714"/>
            <a:ext cx="3726654" cy="3429000"/>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a:p>
            <a:pPr marL="0" indent="0">
              <a:buNone/>
            </a:pPr>
            <a:r>
              <a:rPr lang="en-US" b="1" dirty="0">
                <a:effectLst/>
                <a:latin typeface="Helvetica Neue" panose="02000503000000020004" pitchFamily="2" charset="0"/>
              </a:rPr>
              <a:t>49:</a:t>
            </a:r>
            <a:r>
              <a:rPr lang="en-US" dirty="0">
                <a:effectLst/>
                <a:latin typeface="Helvetica Neue" panose="02000503000000020004" pitchFamily="2" charset="0"/>
              </a:rPr>
              <a:t> Correct 93%, Wrong 7%: weight: 1.98%</a:t>
            </a:r>
          </a:p>
          <a:p>
            <a:pPr marL="0" indent="0">
              <a:buNone/>
            </a:pPr>
            <a:r>
              <a:rPr lang="en-US" b="1" dirty="0">
                <a:effectLst/>
                <a:latin typeface="Helvetica Neue" panose="02000503000000020004" pitchFamily="2" charset="0"/>
              </a:rPr>
              <a:t>48:</a:t>
            </a:r>
            <a:r>
              <a:rPr lang="en-US" dirty="0">
                <a:effectLst/>
                <a:latin typeface="Helvetica Neue" panose="02000503000000020004" pitchFamily="2" charset="0"/>
              </a:rPr>
              <a:t> Correct 88%, Wrong 12%: weight: 2.39%</a:t>
            </a:r>
          </a:p>
          <a:p>
            <a:pPr marL="0" indent="0">
              <a:buNone/>
            </a:pPr>
            <a:r>
              <a:rPr lang="en-US" b="1" dirty="0">
                <a:effectLst/>
                <a:latin typeface="Helvetica Neue" panose="02000503000000020004" pitchFamily="2" charset="0"/>
              </a:rPr>
              <a:t>47:</a:t>
            </a:r>
            <a:r>
              <a:rPr lang="en-US" dirty="0">
                <a:effectLst/>
                <a:latin typeface="Helvetica Neue" panose="02000503000000020004" pitchFamily="2" charset="0"/>
              </a:rPr>
              <a:t> Correct 80%, Wrong 20%: weight: 2.47%</a:t>
            </a:r>
          </a:p>
          <a:p>
            <a:pPr marL="0" indent="0">
              <a:buNone/>
            </a:pPr>
            <a:r>
              <a:rPr lang="en-US" b="1" dirty="0">
                <a:effectLst/>
                <a:latin typeface="Helvetica Neue" panose="02000503000000020004" pitchFamily="2" charset="0"/>
              </a:rPr>
              <a:t>46:</a:t>
            </a:r>
            <a:r>
              <a:rPr lang="en-US" dirty="0">
                <a:effectLst/>
                <a:latin typeface="Helvetica Neue" panose="02000503000000020004" pitchFamily="2" charset="0"/>
              </a:rPr>
              <a:t> Correct 69%, Wrong 31%: weight:  2.92%</a:t>
            </a:r>
          </a:p>
          <a:p>
            <a:pPr marL="0" indent="0">
              <a:buNone/>
            </a:pPr>
            <a:r>
              <a:rPr lang="en-US" b="1" dirty="0">
                <a:effectLst/>
                <a:latin typeface="Helvetica Neue" panose="02000503000000020004" pitchFamily="2" charset="0"/>
              </a:rPr>
              <a:t>45:</a:t>
            </a:r>
            <a:r>
              <a:rPr lang="en-US" dirty="0">
                <a:effectLst/>
                <a:latin typeface="Helvetica Neue" panose="02000503000000020004" pitchFamily="2" charset="0"/>
              </a:rPr>
              <a:t> Correct 57%, Wrong 43%: weight: 3.11%</a:t>
            </a:r>
          </a:p>
          <a:p>
            <a:pPr marL="0" indent="0">
              <a:buNone/>
            </a:pPr>
            <a:r>
              <a:rPr lang="en-US" dirty="0">
                <a:effectLst/>
                <a:latin typeface="Helvetica Neue" panose="02000503000000020004" pitchFamily="2" charset="0"/>
              </a:rPr>
              <a:t>SENSITIVITY</a:t>
            </a:r>
          </a:p>
          <a:p>
            <a:pPr marL="0" indent="0">
              <a:buNone/>
            </a:pPr>
            <a:r>
              <a:rPr lang="en-US" dirty="0">
                <a:effectLst/>
                <a:latin typeface="Helvetica Neue" panose="02000503000000020004" pitchFamily="2" charset="0"/>
              </a:rPr>
              <a:t>SPECIFICITY</a:t>
            </a:r>
          </a:p>
          <a:p>
            <a:pPr marL="0" indent="0">
              <a:buNone/>
            </a:pPr>
            <a:r>
              <a:rPr lang="en-US" b="1" dirty="0">
                <a:effectLst/>
                <a:latin typeface="Helvetica Neue" panose="02000503000000020004" pitchFamily="2" charset="0"/>
              </a:rPr>
              <a:t>44:</a:t>
            </a:r>
            <a:r>
              <a:rPr lang="en-US" dirty="0">
                <a:effectLst/>
                <a:latin typeface="Helvetica Neue" panose="02000503000000020004" pitchFamily="2" charset="0"/>
              </a:rPr>
              <a:t> Correct 57%, Wrong 43% 3.56%</a:t>
            </a:r>
          </a:p>
          <a:p>
            <a:pPr marL="0" indent="0">
              <a:buNone/>
            </a:pPr>
            <a:r>
              <a:rPr lang="en-US" b="1" dirty="0">
                <a:effectLst/>
                <a:latin typeface="Helvetica Neue" panose="02000503000000020004" pitchFamily="2" charset="0"/>
              </a:rPr>
              <a:t>43:</a:t>
            </a:r>
            <a:r>
              <a:rPr lang="en-US" dirty="0">
                <a:effectLst/>
                <a:latin typeface="Helvetica Neue" panose="02000503000000020004" pitchFamily="2" charset="0"/>
              </a:rPr>
              <a:t> Correct 69%, Wrong 31% weight 3.73</a:t>
            </a:r>
          </a:p>
          <a:p>
            <a:pPr marL="0" indent="0">
              <a:buNone/>
            </a:pPr>
            <a:r>
              <a:rPr lang="en-US" b="1" dirty="0">
                <a:effectLst/>
                <a:latin typeface="Helvetica Neue" panose="02000503000000020004" pitchFamily="2" charset="0"/>
              </a:rPr>
              <a:t>42:</a:t>
            </a:r>
            <a:r>
              <a:rPr lang="en-US" dirty="0">
                <a:effectLst/>
                <a:latin typeface="Helvetica Neue" panose="02000503000000020004" pitchFamily="2" charset="0"/>
              </a:rPr>
              <a:t> Correct 80%, Wrong 20% weight 4.16%</a:t>
            </a:r>
          </a:p>
          <a:p>
            <a:pPr marL="0" indent="0">
              <a:buNone/>
            </a:pPr>
            <a:r>
              <a:rPr lang="en-US" b="1" dirty="0">
                <a:effectLst/>
                <a:latin typeface="Helvetica Neue" panose="02000503000000020004" pitchFamily="2" charset="0"/>
              </a:rPr>
              <a:t>41:</a:t>
            </a:r>
            <a:r>
              <a:rPr lang="en-US" dirty="0">
                <a:effectLst/>
                <a:latin typeface="Helvetica Neue" panose="02000503000000020004" pitchFamily="2" charset="0"/>
              </a:rPr>
              <a:t> Correct 88%, Wrong 12% weight 4.25%</a:t>
            </a:r>
          </a:p>
          <a:p>
            <a:pPr marL="0" indent="0">
              <a:buNone/>
            </a:pPr>
            <a:r>
              <a:rPr lang="en-US" b="1" dirty="0">
                <a:effectLst/>
                <a:latin typeface="Helvetica Neue" panose="02000503000000020004" pitchFamily="2" charset="0"/>
              </a:rPr>
              <a:t>40:</a:t>
            </a:r>
            <a:r>
              <a:rPr lang="en-US" dirty="0">
                <a:effectLst/>
                <a:latin typeface="Helvetica Neue" panose="02000503000000020004" pitchFamily="2" charset="0"/>
              </a:rPr>
              <a:t> Correct 93%, Wrong 7% weight 4.58%</a:t>
            </a:r>
            <a:endParaRPr lang="en-US" b="1" dirty="0">
              <a:effectLst/>
              <a:latin typeface="Helvetica Neue" panose="02000503000000020004" pitchFamily="2" charset="0"/>
            </a:endParaRPr>
          </a:p>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3409B6CF-F70C-46BB-09C0-D289D5AD6416}"/>
              </a:ext>
            </a:extLst>
          </p:cNvPr>
          <p:cNvCxnSpPr>
            <a:cxnSpLocks/>
          </p:cNvCxnSpPr>
          <p:nvPr/>
        </p:nvCxnSpPr>
        <p:spPr>
          <a:xfrm>
            <a:off x="5363203" y="322445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CD1B7B-2E38-7BB5-25AE-B6A29887334D}"/>
              </a:ext>
            </a:extLst>
          </p:cNvPr>
          <p:cNvCxnSpPr>
            <a:cxnSpLocks/>
          </p:cNvCxnSpPr>
          <p:nvPr/>
        </p:nvCxnSpPr>
        <p:spPr>
          <a:xfrm>
            <a:off x="8238750" y="506528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4FC928-5819-EB73-8512-C1DC371D3C10}"/>
              </a:ext>
            </a:extLst>
          </p:cNvPr>
          <p:cNvSpPr txBox="1"/>
          <p:nvPr/>
        </p:nvSpPr>
        <p:spPr>
          <a:xfrm>
            <a:off x="8213299" y="3779994"/>
            <a:ext cx="3655012" cy="2585323"/>
          </a:xfrm>
          <a:prstGeom prst="rect">
            <a:avLst/>
          </a:prstGeom>
          <a:noFill/>
        </p:spPr>
        <p:txBody>
          <a:bodyPr wrap="square">
            <a:spAutoFit/>
          </a:bodyPr>
          <a:lstStyle/>
          <a:p>
            <a:pPr lvl="2"/>
            <a:r>
              <a:rPr lang="en-US" dirty="0"/>
              <a:t>Expected test characteristics:</a:t>
            </a:r>
          </a:p>
          <a:p>
            <a:pPr marL="1200150" lvl="2" indent="-285750">
              <a:buFont typeface="Arial" panose="020B0604020202020204" pitchFamily="34" charset="0"/>
              <a:buChar char="•"/>
            </a:pPr>
            <a:r>
              <a:rPr lang="en-US" dirty="0"/>
              <a:t>sensitivity = 89%</a:t>
            </a:r>
          </a:p>
          <a:p>
            <a:pPr marL="1200150" lvl="2" indent="-285750">
              <a:buFont typeface="Arial" panose="020B0604020202020204" pitchFamily="34" charset="0"/>
              <a:buChar char="•"/>
            </a:pPr>
            <a:r>
              <a:rPr lang="en-US" dirty="0"/>
              <a:t>specificity = 92% </a:t>
            </a:r>
          </a:p>
          <a:p>
            <a:pPr lvl="2"/>
            <a:endParaRPr lang="en-US" dirty="0"/>
          </a:p>
          <a:p>
            <a:pPr lvl="2"/>
            <a:r>
              <a:rPr lang="en-US" dirty="0"/>
              <a:t>if </a:t>
            </a:r>
          </a:p>
          <a:p>
            <a:pPr marL="1200150" lvl="2" indent="-285750">
              <a:buFont typeface="Arial" panose="020B0604020202020204" pitchFamily="34" charset="0"/>
              <a:buChar char="•"/>
            </a:pPr>
            <a:r>
              <a:rPr lang="en-US" dirty="0"/>
              <a:t>agreement ~6 mmHg </a:t>
            </a:r>
          </a:p>
          <a:p>
            <a:pPr marL="1200150" lvl="2" indent="-285750">
              <a:buFont typeface="Arial" panose="020B0604020202020204" pitchFamily="34" charset="0"/>
              <a:buChar char="•"/>
            </a:pPr>
            <a:r>
              <a:rPr lang="en-US" dirty="0"/>
              <a:t>same distribution of CO2</a:t>
            </a:r>
          </a:p>
        </p:txBody>
      </p:sp>
      <p:pic>
        <p:nvPicPr>
          <p:cNvPr id="17" name="Picture 16">
            <a:extLst>
              <a:ext uri="{FF2B5EF4-FFF2-40B4-BE49-F238E27FC236}">
                <a16:creationId xmlns:a16="http://schemas.microsoft.com/office/drawing/2014/main" id="{B3C46F2F-56B6-7009-DFFA-B7444353D480}"/>
              </a:ext>
            </a:extLst>
          </p:cNvPr>
          <p:cNvPicPr>
            <a:picLocks noChangeAspect="1"/>
          </p:cNvPicPr>
          <p:nvPr/>
        </p:nvPicPr>
        <p:blipFill>
          <a:blip r:embed="rId5"/>
          <a:stretch>
            <a:fillRect/>
          </a:stretch>
        </p:blipFill>
        <p:spPr>
          <a:xfrm>
            <a:off x="3352184" y="3738248"/>
            <a:ext cx="1463899" cy="624524"/>
          </a:xfrm>
          <a:prstGeom prst="rect">
            <a:avLst/>
          </a:prstGeom>
        </p:spPr>
      </p:pic>
      <p:graphicFrame>
        <p:nvGraphicFramePr>
          <p:cNvPr id="20" name="Content Placeholder 3">
            <a:extLst>
              <a:ext uri="{FF2B5EF4-FFF2-40B4-BE49-F238E27FC236}">
                <a16:creationId xmlns:a16="http://schemas.microsoft.com/office/drawing/2014/main" id="{B6526D96-47F4-3438-2449-BB4BD552CFC9}"/>
              </a:ext>
            </a:extLst>
          </p:cNvPr>
          <p:cNvGraphicFramePr>
            <a:graphicFrameLocks noGrp="1"/>
          </p:cNvGraphicFramePr>
          <p:nvPr>
            <p:ph idx="1"/>
            <p:extLst>
              <p:ext uri="{D42A27DB-BD31-4B8C-83A1-F6EECF244321}">
                <p14:modId xmlns:p14="http://schemas.microsoft.com/office/powerpoint/2010/main" val="1807809632"/>
              </p:ext>
            </p:extLst>
          </p:nvPr>
        </p:nvGraphicFramePr>
        <p:xfrm>
          <a:off x="630653" y="1280479"/>
          <a:ext cx="10515600" cy="1651000"/>
        </p:xfrm>
        <a:graphic>
          <a:graphicData uri="http://schemas.openxmlformats.org/drawingml/2006/table">
            <a:tbl>
              <a:tblPr firstRow="1" bandRow="1">
                <a:tableStyleId>{5940675A-B579-460E-94D1-54222C63F5DA}</a:tableStyleId>
              </a:tblPr>
              <a:tblGrid>
                <a:gridCol w="1243263">
                  <a:extLst>
                    <a:ext uri="{9D8B030D-6E8A-4147-A177-3AD203B41FA5}">
                      <a16:colId xmlns:a16="http://schemas.microsoft.com/office/drawing/2014/main" val="717347927"/>
                    </a:ext>
                  </a:extLst>
                </a:gridCol>
                <a:gridCol w="4319336">
                  <a:extLst>
                    <a:ext uri="{9D8B030D-6E8A-4147-A177-3AD203B41FA5}">
                      <a16:colId xmlns:a16="http://schemas.microsoft.com/office/drawing/2014/main" val="819662083"/>
                    </a:ext>
                  </a:extLst>
                </a:gridCol>
                <a:gridCol w="4953001">
                  <a:extLst>
                    <a:ext uri="{9D8B030D-6E8A-4147-A177-3AD203B41FA5}">
                      <a16:colId xmlns:a16="http://schemas.microsoft.com/office/drawing/2014/main" val="3066672829"/>
                    </a:ext>
                  </a:extLst>
                </a:gridCol>
              </a:tblGrid>
              <a:tr h="370840">
                <a:tc>
                  <a:txBody>
                    <a:bodyPr/>
                    <a:lstStyle/>
                    <a:p>
                      <a:r>
                        <a:rPr lang="en-US" b="1" dirty="0"/>
                        <a:t>Tool</a:t>
                      </a:r>
                    </a:p>
                  </a:txBody>
                  <a:tcPr/>
                </a:tc>
                <a:tc>
                  <a:txBody>
                    <a:bodyPr/>
                    <a:lstStyle/>
                    <a:p>
                      <a:r>
                        <a:rPr lang="en-US" b="1" dirty="0"/>
                        <a:t>Health Record-Based Modeling</a:t>
                      </a:r>
                    </a:p>
                  </a:txBody>
                  <a:tcPr/>
                </a:tc>
                <a:tc>
                  <a:txBody>
                    <a:bodyPr/>
                    <a:lstStyle/>
                    <a:p>
                      <a:r>
                        <a:rPr lang="en-US" b="1" dirty="0"/>
                        <a:t>Transcutaneous CO2 </a:t>
                      </a:r>
                    </a:p>
                  </a:txBody>
                  <a:tcPr/>
                </a:tc>
                <a:extLst>
                  <a:ext uri="{0D108BD9-81ED-4DB2-BD59-A6C34878D82A}">
                    <a16:rowId xmlns:a16="http://schemas.microsoft.com/office/drawing/2014/main" val="2679548193"/>
                  </a:ext>
                </a:extLst>
              </a:tr>
              <a:tr h="370840">
                <a:tc>
                  <a:txBody>
                    <a:bodyPr/>
                    <a:lstStyle/>
                    <a:p>
                      <a:r>
                        <a:rPr lang="en-US" dirty="0"/>
                        <a:t>Purpose</a:t>
                      </a:r>
                    </a:p>
                  </a:txBody>
                  <a:tcPr/>
                </a:tc>
                <a:tc>
                  <a:txBody>
                    <a:bodyPr/>
                    <a:lstStyle/>
                    <a:p>
                      <a:r>
                        <a:rPr lang="en-US" dirty="0"/>
                        <a:t>Refine Estimation of Pre-test Odds of Hypercapnia</a:t>
                      </a:r>
                    </a:p>
                  </a:txBody>
                  <a:tcPr/>
                </a:tc>
                <a:tc>
                  <a:txBody>
                    <a:bodyPr/>
                    <a:lstStyle/>
                    <a:p>
                      <a:r>
                        <a:rPr lang="en-US" dirty="0"/>
                        <a:t>Allow non-invasive CO2 assessment (patients unlikely to consent for research ABGs)</a:t>
                      </a:r>
                    </a:p>
                  </a:txBody>
                  <a:tcPr/>
                </a:tc>
                <a:extLst>
                  <a:ext uri="{0D108BD9-81ED-4DB2-BD59-A6C34878D82A}">
                    <a16:rowId xmlns:a16="http://schemas.microsoft.com/office/drawing/2014/main" val="82388742"/>
                  </a:ext>
                </a:extLst>
              </a:tr>
              <a:tr h="370840">
                <a:tc>
                  <a:txBody>
                    <a:bodyPr/>
                    <a:lstStyle/>
                    <a:p>
                      <a:r>
                        <a:rPr lang="en-US" dirty="0"/>
                        <a:t>Limitation</a:t>
                      </a:r>
                    </a:p>
                  </a:txBody>
                  <a:tcPr/>
                </a:tc>
                <a:tc>
                  <a:txBody>
                    <a:bodyPr/>
                    <a:lstStyle/>
                    <a:p>
                      <a:r>
                        <a:rPr lang="en-US" dirty="0"/>
                        <a:t>Approach only externally validated in outpatient OHS assessment</a:t>
                      </a:r>
                    </a:p>
                  </a:txBody>
                  <a:tcPr/>
                </a:tc>
                <a:tc>
                  <a:txBody>
                    <a:bodyPr/>
                    <a:lstStyle/>
                    <a:p>
                      <a:r>
                        <a:rPr lang="en-US" dirty="0"/>
                        <a:t>Prior 95% agreement +/- 6 mmHg insufficient for unstratified clinical use</a:t>
                      </a:r>
                    </a:p>
                  </a:txBody>
                  <a:tcPr/>
                </a:tc>
                <a:extLst>
                  <a:ext uri="{0D108BD9-81ED-4DB2-BD59-A6C34878D82A}">
                    <a16:rowId xmlns:a16="http://schemas.microsoft.com/office/drawing/2014/main" val="929112090"/>
                  </a:ext>
                </a:extLst>
              </a:tr>
            </a:tbl>
          </a:graphicData>
        </a:graphic>
      </p:graphicFrame>
    </p:spTree>
    <p:extLst>
      <p:ext uri="{BB962C8B-B14F-4D97-AF65-F5344CB8AC3E}">
        <p14:creationId xmlns:p14="http://schemas.microsoft.com/office/powerpoint/2010/main" val="4206005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Estimate the potential impact</a:t>
            </a:r>
          </a:p>
        </p:txBody>
      </p:sp>
      <p:sp>
        <p:nvSpPr>
          <p:cNvPr id="3" name="Content Placeholder 2">
            <a:extLst>
              <a:ext uri="{FF2B5EF4-FFF2-40B4-BE49-F238E27FC236}">
                <a16:creationId xmlns:a16="http://schemas.microsoft.com/office/drawing/2014/main" id="{CAC66294-2250-8E1A-6185-F4BA8551012F}"/>
              </a:ext>
            </a:extLst>
          </p:cNvPr>
          <p:cNvSpPr>
            <a:spLocks noGrp="1"/>
          </p:cNvSpPr>
          <p:nvPr>
            <p:ph idx="1"/>
          </p:nvPr>
        </p:nvSpPr>
        <p:spPr>
          <a:xfrm>
            <a:off x="505326" y="1825625"/>
            <a:ext cx="7571874" cy="4667250"/>
          </a:xfrm>
        </p:spPr>
        <p:txBody>
          <a:bodyPr>
            <a:normAutofit fontScale="92500" lnSpcReduction="20000"/>
          </a:bodyPr>
          <a:lstStyle/>
          <a:p>
            <a:r>
              <a:rPr lang="en-US" dirty="0"/>
              <a:t>Overdiagnosis: people who meet the definition of disease, but do not benefit from it</a:t>
            </a:r>
          </a:p>
          <a:p>
            <a:pPr lvl="1"/>
            <a:r>
              <a:rPr lang="en-US" dirty="0"/>
              <a:t>PaCO2 is an imperfect reference standard for what we care about: future harm</a:t>
            </a:r>
          </a:p>
          <a:p>
            <a:pPr lvl="1"/>
            <a:r>
              <a:rPr lang="en-US" dirty="0"/>
              <a:t>Possible – though not likely – clinicians already identify the important cases</a:t>
            </a:r>
          </a:p>
          <a:p>
            <a:r>
              <a:rPr lang="en-US" dirty="0"/>
              <a:t>Need a ‘loyalty cohort’: patients whose rehospitalizations would be captured.</a:t>
            </a:r>
          </a:p>
          <a:p>
            <a:pPr lvl="1"/>
            <a:r>
              <a:rPr lang="en-US" dirty="0"/>
              <a:t>All claims payor database? </a:t>
            </a:r>
          </a:p>
          <a:p>
            <a:pPr lvl="1"/>
            <a:r>
              <a:rPr lang="en-US" dirty="0"/>
              <a:t>Veterans Affairs </a:t>
            </a:r>
          </a:p>
          <a:p>
            <a:pPr lvl="1"/>
            <a:r>
              <a:rPr lang="en-US" dirty="0"/>
              <a:t>Or artificially constructed one from another data source. </a:t>
            </a:r>
          </a:p>
          <a:p>
            <a:r>
              <a:rPr lang="en-US" u="sng" dirty="0"/>
              <a:t>Hypothesis: </a:t>
            </a:r>
            <a:r>
              <a:rPr lang="en-US" dirty="0"/>
              <a:t>Patients predicted to have had hypercapnia that was not recognized have a similar or excess risk of subsequent readmission as those identified  (by blood gas and/or ICD code)</a:t>
            </a:r>
          </a:p>
          <a:p>
            <a:pPr lvl="1"/>
            <a:endParaRPr lang="en-US" dirty="0"/>
          </a:p>
          <a:p>
            <a:endParaRPr lang="en-US" dirty="0"/>
          </a:p>
        </p:txBody>
      </p:sp>
      <p:sp>
        <p:nvSpPr>
          <p:cNvPr id="4" name="TextBox 3">
            <a:extLst>
              <a:ext uri="{FF2B5EF4-FFF2-40B4-BE49-F238E27FC236}">
                <a16:creationId xmlns:a16="http://schemas.microsoft.com/office/drawing/2014/main" id="{6609E715-2B3A-2F91-CD87-A27DFAD8E1D4}"/>
              </a:ext>
            </a:extLst>
          </p:cNvPr>
          <p:cNvSpPr txBox="1"/>
          <p:nvPr/>
        </p:nvSpPr>
        <p:spPr>
          <a:xfrm>
            <a:off x="9083174" y="1825625"/>
            <a:ext cx="2603500" cy="1477328"/>
          </a:xfrm>
          <a:prstGeom prst="rect">
            <a:avLst/>
          </a:prstGeom>
          <a:noFill/>
        </p:spPr>
        <p:txBody>
          <a:bodyPr wrap="square" rtlCol="0">
            <a:spAutoFit/>
          </a:bodyPr>
          <a:lstStyle/>
          <a:p>
            <a:r>
              <a:rPr lang="en-US" dirty="0"/>
              <a:t>Prior efforts use data points you can’t get from </a:t>
            </a:r>
            <a:r>
              <a:rPr lang="en-US" b="1" dirty="0"/>
              <a:t>structured fields </a:t>
            </a:r>
          </a:p>
          <a:p>
            <a:r>
              <a:rPr lang="en-US" dirty="0"/>
              <a:t>(=can only take specific values) </a:t>
            </a:r>
          </a:p>
        </p:txBody>
      </p:sp>
    </p:spTree>
    <p:extLst>
      <p:ext uri="{BB962C8B-B14F-4D97-AF65-F5344CB8AC3E}">
        <p14:creationId xmlns:p14="http://schemas.microsoft.com/office/powerpoint/2010/main" val="3870478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B5A9-3C48-3DF9-88B6-71E87B94C3F8}"/>
              </a:ext>
            </a:extLst>
          </p:cNvPr>
          <p:cNvSpPr>
            <a:spLocks noGrp="1"/>
          </p:cNvSpPr>
          <p:nvPr>
            <p:ph type="title"/>
          </p:nvPr>
        </p:nvSpPr>
        <p:spPr>
          <a:xfrm>
            <a:off x="482600" y="365125"/>
            <a:ext cx="11099800" cy="1325563"/>
          </a:xfrm>
        </p:spPr>
        <p:txBody>
          <a:bodyPr/>
          <a:lstStyle/>
          <a:p>
            <a:pPr algn="just"/>
            <a:r>
              <a:rPr lang="en-US" dirty="0"/>
              <a:t>Disease-based Paradigm Doesn’t Mirror Practice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847C2754-D97B-C597-6F68-722AAA239C36}"/>
                  </a:ext>
                </a:extLst>
              </p:cNvPr>
              <p:cNvGraphicFramePr>
                <a:graphicFrameLocks noGrp="1"/>
              </p:cNvGraphicFramePr>
              <p:nvPr>
                <p:ph idx="1"/>
              </p:nvPr>
            </p:nvGraphicFramePr>
            <p:xfrm>
              <a:off x="685800" y="3210389"/>
              <a:ext cx="10820400" cy="1463040"/>
            </p:xfrm>
            <a:graphic>
              <a:graphicData uri="http://schemas.openxmlformats.org/drawingml/2006/table">
                <a:tbl>
                  <a:tblPr firstRow="1" bandRow="1">
                    <a:tableStyleId>{5940675A-B579-460E-94D1-54222C63F5DA}</a:tableStyleId>
                  </a:tblPr>
                  <a:tblGrid>
                    <a:gridCol w="5410200">
                      <a:extLst>
                        <a:ext uri="{9D8B030D-6E8A-4147-A177-3AD203B41FA5}">
                          <a16:colId xmlns:a16="http://schemas.microsoft.com/office/drawing/2014/main" val="3975694351"/>
                        </a:ext>
                      </a:extLst>
                    </a:gridCol>
                    <a:gridCol w="5410200">
                      <a:extLst>
                        <a:ext uri="{9D8B030D-6E8A-4147-A177-3AD203B41FA5}">
                          <a16:colId xmlns:a16="http://schemas.microsoft.com/office/drawing/2014/main" val="2714872832"/>
                        </a:ext>
                      </a:extLst>
                    </a:gridCol>
                  </a:tblGrid>
                  <a:tr h="257969">
                    <a:tc>
                      <a:txBody>
                        <a:bodyPr/>
                        <a:lstStyle/>
                        <a:p>
                          <a:pPr algn="ctr"/>
                          <a:r>
                            <a:rPr lang="en-US" b="1" dirty="0"/>
                            <a:t>Disease-based</a:t>
                          </a:r>
                        </a:p>
                      </a:txBody>
                      <a:tcPr/>
                    </a:tc>
                    <a:tc>
                      <a:txBody>
                        <a:bodyPr/>
                        <a:lstStyle/>
                        <a:p>
                          <a:pPr algn="ctr"/>
                          <a:r>
                            <a:rPr lang="en-US" b="1" dirty="0"/>
                            <a:t>Syndrome-based</a:t>
                          </a:r>
                        </a:p>
                      </a:txBody>
                      <a:tcPr/>
                    </a:tc>
                    <a:extLst>
                      <a:ext uri="{0D108BD9-81ED-4DB2-BD59-A6C34878D82A}">
                        <a16:rowId xmlns:a16="http://schemas.microsoft.com/office/drawing/2014/main" val="1439564827"/>
                      </a:ext>
                    </a:extLst>
                  </a:tr>
                  <a:tr h="257969">
                    <a:tc>
                      <a:txBody>
                        <a:bodyPr/>
                        <a:lstStyle/>
                        <a:p>
                          <a:r>
                            <a:rPr lang="en-US" dirty="0"/>
                            <a:t>Understand the physiology</a:t>
                          </a:r>
                        </a:p>
                      </a:txBody>
                      <a:tcPr/>
                    </a:tc>
                    <a:tc>
                      <a:txBody>
                        <a:bodyPr/>
                        <a:lstStyle/>
                        <a:p>
                          <a:r>
                            <a:rPr lang="en-US" dirty="0"/>
                            <a:t>Mirrors Diagnostic Order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CO</a:t>
                          </a:r>
                          <a:r>
                            <a:rPr lang="en-US" baseline="-25000" dirty="0"/>
                            <a:t>2</a:t>
                          </a:r>
                          <a:r>
                            <a:rPr lang="en-US" dirty="0"/>
                            <a:t> often recognized first)</a:t>
                          </a:r>
                        </a:p>
                      </a:txBody>
                      <a:tcPr/>
                    </a:tc>
                    <a:extLst>
                      <a:ext uri="{0D108BD9-81ED-4DB2-BD59-A6C34878D82A}">
                        <a16:rowId xmlns:a16="http://schemas.microsoft.com/office/drawing/2014/main" val="204002008"/>
                      </a:ext>
                    </a:extLst>
                  </a:tr>
                  <a:tr h="257969">
                    <a:tc>
                      <a:txBody>
                        <a:bodyPr/>
                        <a:lstStyle/>
                        <a:p>
                          <a:r>
                            <a:rPr lang="en-US" dirty="0"/>
                            <a:t>Homogenous Sample for Clinical trials</a:t>
                          </a:r>
                        </a:p>
                      </a:txBody>
                      <a:tcPr/>
                    </a:tc>
                    <a:tc>
                      <a:txBody>
                        <a:bodyPr/>
                        <a:lstStyle/>
                        <a:p>
                          <a:r>
                            <a:rPr lang="en-US" dirty="0"/>
                            <a:t>Different Causes Managed Similarly</a:t>
                          </a:r>
                        </a:p>
                      </a:txBody>
                      <a:tcPr/>
                    </a:tc>
                    <a:extLst>
                      <a:ext uri="{0D108BD9-81ED-4DB2-BD59-A6C34878D82A}">
                        <a16:rowId xmlns:a16="http://schemas.microsoft.com/office/drawing/2014/main" val="496163286"/>
                      </a:ext>
                    </a:extLst>
                  </a:tr>
                  <a:tr h="257969">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Improvement (Presentation → Treatment)</a:t>
                          </a:r>
                        </a:p>
                      </a:txBody>
                      <a:tcPr/>
                    </a:tc>
                    <a:extLst>
                      <a:ext uri="{0D108BD9-81ED-4DB2-BD59-A6C34878D82A}">
                        <a16:rowId xmlns:a16="http://schemas.microsoft.com/office/drawing/2014/main" val="2108709975"/>
                      </a:ext>
                    </a:extLst>
                  </a:tr>
                </a:tbl>
              </a:graphicData>
            </a:graphic>
          </p:graphicFrame>
        </mc:Choice>
        <mc:Fallback xmlns="">
          <p:graphicFrame>
            <p:nvGraphicFramePr>
              <p:cNvPr id="4" name="Content Placeholder 3">
                <a:extLst>
                  <a:ext uri="{FF2B5EF4-FFF2-40B4-BE49-F238E27FC236}">
                    <a16:creationId xmlns:a16="http://schemas.microsoft.com/office/drawing/2014/main" id="{847C2754-D97B-C597-6F68-722AAA239C36}"/>
                  </a:ext>
                </a:extLst>
              </p:cNvPr>
              <p:cNvGraphicFramePr>
                <a:graphicFrameLocks noGrp="1"/>
              </p:cNvGraphicFramePr>
              <p:nvPr>
                <p:ph idx="1"/>
              </p:nvPr>
            </p:nvGraphicFramePr>
            <p:xfrm>
              <a:off x="685800" y="3210389"/>
              <a:ext cx="10820400" cy="1463040"/>
            </p:xfrm>
            <a:graphic>
              <a:graphicData uri="http://schemas.openxmlformats.org/drawingml/2006/table">
                <a:tbl>
                  <a:tblPr firstRow="1" bandRow="1">
                    <a:tableStyleId>{5940675A-B579-460E-94D1-54222C63F5DA}</a:tableStyleId>
                  </a:tblPr>
                  <a:tblGrid>
                    <a:gridCol w="5410200">
                      <a:extLst>
                        <a:ext uri="{9D8B030D-6E8A-4147-A177-3AD203B41FA5}">
                          <a16:colId xmlns:a16="http://schemas.microsoft.com/office/drawing/2014/main" val="3975694351"/>
                        </a:ext>
                      </a:extLst>
                    </a:gridCol>
                    <a:gridCol w="5410200">
                      <a:extLst>
                        <a:ext uri="{9D8B030D-6E8A-4147-A177-3AD203B41FA5}">
                          <a16:colId xmlns:a16="http://schemas.microsoft.com/office/drawing/2014/main" val="2714872832"/>
                        </a:ext>
                      </a:extLst>
                    </a:gridCol>
                  </a:tblGrid>
                  <a:tr h="365760">
                    <a:tc>
                      <a:txBody>
                        <a:bodyPr/>
                        <a:lstStyle/>
                        <a:p>
                          <a:pPr algn="ctr"/>
                          <a:r>
                            <a:rPr lang="en-US" b="1" dirty="0"/>
                            <a:t>Disease-based</a:t>
                          </a:r>
                        </a:p>
                      </a:txBody>
                      <a:tcPr/>
                    </a:tc>
                    <a:tc>
                      <a:txBody>
                        <a:bodyPr/>
                        <a:lstStyle/>
                        <a:p>
                          <a:pPr algn="ctr"/>
                          <a:r>
                            <a:rPr lang="en-US" b="1" dirty="0"/>
                            <a:t>Syndrome-based</a:t>
                          </a:r>
                        </a:p>
                      </a:txBody>
                      <a:tcPr/>
                    </a:tc>
                    <a:extLst>
                      <a:ext uri="{0D108BD9-81ED-4DB2-BD59-A6C34878D82A}">
                        <a16:rowId xmlns:a16="http://schemas.microsoft.com/office/drawing/2014/main" val="1439564827"/>
                      </a:ext>
                    </a:extLst>
                  </a:tr>
                  <a:tr h="365760">
                    <a:tc>
                      <a:txBody>
                        <a:bodyPr/>
                        <a:lstStyle/>
                        <a:p>
                          <a:r>
                            <a:rPr lang="en-US" dirty="0"/>
                            <a:t>Understand the physiology</a:t>
                          </a:r>
                        </a:p>
                      </a:txBody>
                      <a:tcPr/>
                    </a:tc>
                    <a:tc>
                      <a:txBody>
                        <a:bodyPr/>
                        <a:lstStyle/>
                        <a:p>
                          <a:endParaRPr lang="en-US"/>
                        </a:p>
                      </a:txBody>
                      <a:tcPr>
                        <a:blipFill>
                          <a:blip r:embed="rId3"/>
                          <a:stretch>
                            <a:fillRect l="-100235" t="-106897" r="-469" b="-227586"/>
                          </a:stretch>
                        </a:blipFill>
                      </a:tcPr>
                    </a:tc>
                    <a:extLst>
                      <a:ext uri="{0D108BD9-81ED-4DB2-BD59-A6C34878D82A}">
                        <a16:rowId xmlns:a16="http://schemas.microsoft.com/office/drawing/2014/main" val="204002008"/>
                      </a:ext>
                    </a:extLst>
                  </a:tr>
                  <a:tr h="365760">
                    <a:tc>
                      <a:txBody>
                        <a:bodyPr/>
                        <a:lstStyle/>
                        <a:p>
                          <a:r>
                            <a:rPr lang="en-US" dirty="0"/>
                            <a:t>Homogenous Sample for Clinical trials</a:t>
                          </a:r>
                        </a:p>
                      </a:txBody>
                      <a:tcPr/>
                    </a:tc>
                    <a:tc>
                      <a:txBody>
                        <a:bodyPr/>
                        <a:lstStyle/>
                        <a:p>
                          <a:r>
                            <a:rPr lang="en-US" dirty="0"/>
                            <a:t>Different Causes Managed Similarly</a:t>
                          </a:r>
                        </a:p>
                      </a:txBody>
                      <a:tcPr/>
                    </a:tc>
                    <a:extLst>
                      <a:ext uri="{0D108BD9-81ED-4DB2-BD59-A6C34878D82A}">
                        <a16:rowId xmlns:a16="http://schemas.microsoft.com/office/drawing/2014/main" val="496163286"/>
                      </a:ext>
                    </a:extLst>
                  </a:tr>
                  <a:tr h="36576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Improvement (Presentation → Treatment)</a:t>
                          </a:r>
                        </a:p>
                      </a:txBody>
                      <a:tcPr/>
                    </a:tc>
                    <a:extLst>
                      <a:ext uri="{0D108BD9-81ED-4DB2-BD59-A6C34878D82A}">
                        <a16:rowId xmlns:a16="http://schemas.microsoft.com/office/drawing/2014/main" val="2108709975"/>
                      </a:ext>
                    </a:extLst>
                  </a:tr>
                </a:tbl>
              </a:graphicData>
            </a:graphic>
          </p:graphicFrame>
        </mc:Fallback>
      </mc:AlternateContent>
      <p:pic>
        <p:nvPicPr>
          <p:cNvPr id="6" name="Picture 5">
            <a:extLst>
              <a:ext uri="{FF2B5EF4-FFF2-40B4-BE49-F238E27FC236}">
                <a16:creationId xmlns:a16="http://schemas.microsoft.com/office/drawing/2014/main" id="{06D8DCCD-F29A-1012-22BE-D24D25E4E4B7}"/>
              </a:ext>
            </a:extLst>
          </p:cNvPr>
          <p:cNvPicPr>
            <a:picLocks noChangeAspect="1"/>
          </p:cNvPicPr>
          <p:nvPr/>
        </p:nvPicPr>
        <p:blipFill>
          <a:blip r:embed="rId4"/>
          <a:stretch>
            <a:fillRect/>
          </a:stretch>
        </p:blipFill>
        <p:spPr>
          <a:xfrm>
            <a:off x="2273299" y="4768194"/>
            <a:ext cx="7772400" cy="1785866"/>
          </a:xfrm>
          <a:prstGeom prst="rect">
            <a:avLst/>
          </a:prstGeom>
        </p:spPr>
      </p:pic>
      <p:pic>
        <p:nvPicPr>
          <p:cNvPr id="8" name="Picture 7">
            <a:extLst>
              <a:ext uri="{FF2B5EF4-FFF2-40B4-BE49-F238E27FC236}">
                <a16:creationId xmlns:a16="http://schemas.microsoft.com/office/drawing/2014/main" id="{47C66D3A-EB13-8AB0-5327-AAC0C0EA0961}"/>
              </a:ext>
            </a:extLst>
          </p:cNvPr>
          <p:cNvPicPr>
            <a:picLocks noChangeAspect="1"/>
          </p:cNvPicPr>
          <p:nvPr/>
        </p:nvPicPr>
        <p:blipFill>
          <a:blip r:embed="rId5"/>
          <a:stretch>
            <a:fillRect/>
          </a:stretch>
        </p:blipFill>
        <p:spPr>
          <a:xfrm>
            <a:off x="3795126" y="1442553"/>
            <a:ext cx="4220746" cy="1602276"/>
          </a:xfrm>
          <a:prstGeom prst="rect">
            <a:avLst/>
          </a:prstGeom>
        </p:spPr>
      </p:pic>
    </p:spTree>
    <p:extLst>
      <p:ext uri="{BB962C8B-B14F-4D97-AF65-F5344CB8AC3E}">
        <p14:creationId xmlns:p14="http://schemas.microsoft.com/office/powerpoint/2010/main" val="352794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CF58-EC4F-A21B-4AAF-8F7E8C0AEF9E}"/>
              </a:ext>
            </a:extLst>
          </p:cNvPr>
          <p:cNvSpPr>
            <a:spLocks noGrp="1"/>
          </p:cNvSpPr>
          <p:nvPr>
            <p:ph type="title"/>
          </p:nvPr>
        </p:nvSpPr>
        <p:spPr/>
        <p:txBody>
          <a:bodyPr/>
          <a:lstStyle/>
          <a:p>
            <a:r>
              <a:rPr lang="en-US" dirty="0"/>
              <a:t>Hypothesis: We Can Identify Them &amp; It Would Help?*</a:t>
            </a:r>
          </a:p>
        </p:txBody>
      </p:sp>
      <p:pic>
        <p:nvPicPr>
          <p:cNvPr id="4" name="Picture 3">
            <a:extLst>
              <a:ext uri="{FF2B5EF4-FFF2-40B4-BE49-F238E27FC236}">
                <a16:creationId xmlns:a16="http://schemas.microsoft.com/office/drawing/2014/main" id="{085BABD0-3CD3-DE05-ECA2-FBA216E9BB84}"/>
              </a:ext>
            </a:extLst>
          </p:cNvPr>
          <p:cNvPicPr>
            <a:picLocks noChangeAspect="1"/>
          </p:cNvPicPr>
          <p:nvPr/>
        </p:nvPicPr>
        <p:blipFill>
          <a:blip r:embed="rId3"/>
          <a:stretch>
            <a:fillRect/>
          </a:stretch>
        </p:blipFill>
        <p:spPr>
          <a:xfrm>
            <a:off x="200438" y="3429000"/>
            <a:ext cx="6781800" cy="1739900"/>
          </a:xfrm>
          <a:prstGeom prst="rect">
            <a:avLst/>
          </a:prstGeom>
        </p:spPr>
      </p:pic>
      <p:pic>
        <p:nvPicPr>
          <p:cNvPr id="5" name="Picture 4">
            <a:extLst>
              <a:ext uri="{FF2B5EF4-FFF2-40B4-BE49-F238E27FC236}">
                <a16:creationId xmlns:a16="http://schemas.microsoft.com/office/drawing/2014/main" id="{D99E789F-CC59-1D95-02F4-6CE922559203}"/>
              </a:ext>
            </a:extLst>
          </p:cNvPr>
          <p:cNvPicPr>
            <a:picLocks noChangeAspect="1"/>
          </p:cNvPicPr>
          <p:nvPr/>
        </p:nvPicPr>
        <p:blipFill>
          <a:blip r:embed="rId4"/>
          <a:stretch>
            <a:fillRect/>
          </a:stretch>
        </p:blipFill>
        <p:spPr>
          <a:xfrm>
            <a:off x="7093501" y="3559002"/>
            <a:ext cx="4816049" cy="1211780"/>
          </a:xfrm>
          <a:prstGeom prst="rect">
            <a:avLst/>
          </a:prstGeom>
        </p:spPr>
      </p:pic>
      <p:pic>
        <p:nvPicPr>
          <p:cNvPr id="6" name="Picture 5">
            <a:extLst>
              <a:ext uri="{FF2B5EF4-FFF2-40B4-BE49-F238E27FC236}">
                <a16:creationId xmlns:a16="http://schemas.microsoft.com/office/drawing/2014/main" id="{1AB9DD75-1C92-CBE1-5CFC-6DAFFED2C4E1}"/>
              </a:ext>
            </a:extLst>
          </p:cNvPr>
          <p:cNvPicPr>
            <a:picLocks noChangeAspect="1"/>
          </p:cNvPicPr>
          <p:nvPr/>
        </p:nvPicPr>
        <p:blipFill>
          <a:blip r:embed="rId5"/>
          <a:stretch>
            <a:fillRect/>
          </a:stretch>
        </p:blipFill>
        <p:spPr>
          <a:xfrm>
            <a:off x="173934" y="5317097"/>
            <a:ext cx="7772400" cy="1077724"/>
          </a:xfrm>
          <a:prstGeom prst="rect">
            <a:avLst/>
          </a:prstGeom>
        </p:spPr>
      </p:pic>
      <p:pic>
        <p:nvPicPr>
          <p:cNvPr id="7" name="Picture 6">
            <a:extLst>
              <a:ext uri="{FF2B5EF4-FFF2-40B4-BE49-F238E27FC236}">
                <a16:creationId xmlns:a16="http://schemas.microsoft.com/office/drawing/2014/main" id="{DC9A8635-ADFC-34E1-30FE-839DF4F87A38}"/>
              </a:ext>
            </a:extLst>
          </p:cNvPr>
          <p:cNvPicPr>
            <a:picLocks noChangeAspect="1"/>
          </p:cNvPicPr>
          <p:nvPr/>
        </p:nvPicPr>
        <p:blipFill>
          <a:blip r:embed="rId6"/>
          <a:stretch>
            <a:fillRect/>
          </a:stretch>
        </p:blipFill>
        <p:spPr>
          <a:xfrm>
            <a:off x="7919830" y="5442339"/>
            <a:ext cx="3632200" cy="1041400"/>
          </a:xfrm>
          <a:prstGeom prst="rect">
            <a:avLst/>
          </a:prstGeom>
        </p:spPr>
      </p:pic>
      <p:pic>
        <p:nvPicPr>
          <p:cNvPr id="10" name="Picture 9">
            <a:extLst>
              <a:ext uri="{FF2B5EF4-FFF2-40B4-BE49-F238E27FC236}">
                <a16:creationId xmlns:a16="http://schemas.microsoft.com/office/drawing/2014/main" id="{F0417D6B-DB93-7BBF-3284-9D4AC48371A5}"/>
              </a:ext>
            </a:extLst>
          </p:cNvPr>
          <p:cNvPicPr>
            <a:picLocks noChangeAspect="1"/>
          </p:cNvPicPr>
          <p:nvPr/>
        </p:nvPicPr>
        <p:blipFill>
          <a:blip r:embed="rId7"/>
          <a:stretch>
            <a:fillRect/>
          </a:stretch>
        </p:blipFill>
        <p:spPr>
          <a:xfrm>
            <a:off x="221974" y="1692029"/>
            <a:ext cx="7772400" cy="693481"/>
          </a:xfrm>
          <a:prstGeom prst="rect">
            <a:avLst/>
          </a:prstGeom>
        </p:spPr>
      </p:pic>
      <p:pic>
        <p:nvPicPr>
          <p:cNvPr id="11" name="Picture 10">
            <a:extLst>
              <a:ext uri="{FF2B5EF4-FFF2-40B4-BE49-F238E27FC236}">
                <a16:creationId xmlns:a16="http://schemas.microsoft.com/office/drawing/2014/main" id="{5C2E5847-E450-C4DD-C619-B3354989A930}"/>
              </a:ext>
            </a:extLst>
          </p:cNvPr>
          <p:cNvPicPr>
            <a:picLocks noChangeAspect="1"/>
          </p:cNvPicPr>
          <p:nvPr/>
        </p:nvPicPr>
        <p:blipFill>
          <a:blip r:embed="rId8"/>
          <a:stretch>
            <a:fillRect/>
          </a:stretch>
        </p:blipFill>
        <p:spPr>
          <a:xfrm>
            <a:off x="1963529" y="2362244"/>
            <a:ext cx="9847835" cy="1066755"/>
          </a:xfrm>
          <a:prstGeom prst="rect">
            <a:avLst/>
          </a:prstGeom>
        </p:spPr>
      </p:pic>
    </p:spTree>
    <p:extLst>
      <p:ext uri="{BB962C8B-B14F-4D97-AF65-F5344CB8AC3E}">
        <p14:creationId xmlns:p14="http://schemas.microsoft.com/office/powerpoint/2010/main" val="41536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D112-458B-2469-5EAD-4B443845BB44}"/>
              </a:ext>
            </a:extLst>
          </p:cNvPr>
          <p:cNvSpPr>
            <a:spLocks noGrp="1"/>
          </p:cNvSpPr>
          <p:nvPr>
            <p:ph type="title"/>
          </p:nvPr>
        </p:nvSpPr>
        <p:spPr/>
        <p:txBody>
          <a:bodyPr>
            <a:normAutofit fontScale="90000"/>
          </a:bodyPr>
          <a:lstStyle/>
          <a:p>
            <a:r>
              <a:rPr lang="en-US" dirty="0"/>
              <a:t>Hypercapnia is </a:t>
            </a:r>
            <a:r>
              <a:rPr lang="en-US" b="1" dirty="0"/>
              <a:t>common, likely becoming more so, and is associated with substantial morbidity </a:t>
            </a:r>
          </a:p>
        </p:txBody>
      </p:sp>
      <p:pic>
        <p:nvPicPr>
          <p:cNvPr id="13" name="Graphic 12" descr="Upward trend outline">
            <a:extLst>
              <a:ext uri="{FF2B5EF4-FFF2-40B4-BE49-F238E27FC236}">
                <a16:creationId xmlns:a16="http://schemas.microsoft.com/office/drawing/2014/main" id="{FFF3BDA9-1636-CDCF-A07C-8FC53856AD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4600" y="1847669"/>
            <a:ext cx="1568521" cy="1568521"/>
          </a:xfrm>
          <a:prstGeom prst="rect">
            <a:avLst/>
          </a:prstGeom>
        </p:spPr>
      </p:pic>
      <p:grpSp>
        <p:nvGrpSpPr>
          <p:cNvPr id="16" name="Group 15">
            <a:extLst>
              <a:ext uri="{FF2B5EF4-FFF2-40B4-BE49-F238E27FC236}">
                <a16:creationId xmlns:a16="http://schemas.microsoft.com/office/drawing/2014/main" id="{245181A4-1831-5132-6A9C-434F3E5345A9}"/>
              </a:ext>
            </a:extLst>
          </p:cNvPr>
          <p:cNvGrpSpPr/>
          <p:nvPr/>
        </p:nvGrpSpPr>
        <p:grpSpPr>
          <a:xfrm>
            <a:off x="330200" y="2022625"/>
            <a:ext cx="4902200" cy="1593597"/>
            <a:chOff x="749300" y="1557716"/>
            <a:chExt cx="4902200" cy="1593597"/>
          </a:xfrm>
        </p:grpSpPr>
        <p:sp>
          <p:nvSpPr>
            <p:cNvPr id="15" name="Rectangle 14">
              <a:extLst>
                <a:ext uri="{FF2B5EF4-FFF2-40B4-BE49-F238E27FC236}">
                  <a16:creationId xmlns:a16="http://schemas.microsoft.com/office/drawing/2014/main" id="{7A1ECEF7-30CF-426E-CD62-D4CF31AC62A7}"/>
                </a:ext>
              </a:extLst>
            </p:cNvPr>
            <p:cNvSpPr/>
            <p:nvPr/>
          </p:nvSpPr>
          <p:spPr>
            <a:xfrm>
              <a:off x="838200" y="2643625"/>
              <a:ext cx="4813300" cy="3595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5512D2D-FFAE-F70C-FEED-E42AD6AC2FC4}"/>
                </a:ext>
              </a:extLst>
            </p:cNvPr>
            <p:cNvGrpSpPr/>
            <p:nvPr/>
          </p:nvGrpSpPr>
          <p:grpSpPr>
            <a:xfrm>
              <a:off x="749300" y="1557716"/>
              <a:ext cx="4749800" cy="1593597"/>
              <a:chOff x="361121" y="1542787"/>
              <a:chExt cx="7779579" cy="2610113"/>
            </a:xfrm>
          </p:grpSpPr>
          <p:pic>
            <p:nvPicPr>
              <p:cNvPr id="4" name="Picture 3">
                <a:extLst>
                  <a:ext uri="{FF2B5EF4-FFF2-40B4-BE49-F238E27FC236}">
                    <a16:creationId xmlns:a16="http://schemas.microsoft.com/office/drawing/2014/main" id="{CA497039-20BD-71E2-1231-5FDADFE441A8}"/>
                  </a:ext>
                </a:extLst>
              </p:cNvPr>
              <p:cNvPicPr>
                <a:picLocks noChangeAspect="1"/>
              </p:cNvPicPr>
              <p:nvPr/>
            </p:nvPicPr>
            <p:blipFill>
              <a:blip r:embed="rId5"/>
              <a:stretch>
                <a:fillRect/>
              </a:stretch>
            </p:blipFill>
            <p:spPr>
              <a:xfrm>
                <a:off x="361121" y="1542787"/>
                <a:ext cx="7672620" cy="2533913"/>
              </a:xfrm>
              <a:prstGeom prst="rect">
                <a:avLst/>
              </a:prstGeom>
            </p:spPr>
          </p:pic>
          <p:sp>
            <p:nvSpPr>
              <p:cNvPr id="6" name="Rectangle 5">
                <a:extLst>
                  <a:ext uri="{FF2B5EF4-FFF2-40B4-BE49-F238E27FC236}">
                    <a16:creationId xmlns:a16="http://schemas.microsoft.com/office/drawing/2014/main" id="{6D777CF6-BF4E-1328-2D65-9251072E7342}"/>
                  </a:ext>
                </a:extLst>
              </p:cNvPr>
              <p:cNvSpPr/>
              <p:nvPr/>
            </p:nvSpPr>
            <p:spPr>
              <a:xfrm>
                <a:off x="7594600" y="2425700"/>
                <a:ext cx="546100" cy="172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Content Placeholder 2">
            <a:extLst>
              <a:ext uri="{FF2B5EF4-FFF2-40B4-BE49-F238E27FC236}">
                <a16:creationId xmlns:a16="http://schemas.microsoft.com/office/drawing/2014/main" id="{E6E14A41-BEAF-9DA5-7079-6E74CAB79629}"/>
              </a:ext>
            </a:extLst>
          </p:cNvPr>
          <p:cNvSpPr txBox="1">
            <a:spLocks/>
          </p:cNvSpPr>
          <p:nvPr/>
        </p:nvSpPr>
        <p:spPr>
          <a:xfrm>
            <a:off x="419100" y="3595790"/>
            <a:ext cx="3953089" cy="2779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Population-standardized prevalence PaCO2 &gt; 45 mmHg after excluding iatrogenic causes: </a:t>
            </a:r>
          </a:p>
          <a:p>
            <a:pPr marL="0" indent="0">
              <a:buFont typeface="Arial" panose="020B0604020202020204" pitchFamily="34" charset="0"/>
              <a:buNone/>
            </a:pPr>
            <a:r>
              <a:rPr lang="en-US" b="1" dirty="0">
                <a:latin typeface="Calibri" panose="020F0502020204030204" pitchFamily="34" charset="0"/>
                <a:cs typeface="Calibri" panose="020F0502020204030204" pitchFamily="34" charset="0"/>
              </a:rPr>
              <a:t>150* per 100,000 person/year</a:t>
            </a:r>
          </a:p>
        </p:txBody>
      </p:sp>
      <p:pic>
        <p:nvPicPr>
          <p:cNvPr id="17" name="Picture 16">
            <a:extLst>
              <a:ext uri="{FF2B5EF4-FFF2-40B4-BE49-F238E27FC236}">
                <a16:creationId xmlns:a16="http://schemas.microsoft.com/office/drawing/2014/main" id="{96D2A6EE-4F33-7603-008D-5E011D0C2D3C}"/>
              </a:ext>
            </a:extLst>
          </p:cNvPr>
          <p:cNvPicPr>
            <a:picLocks noChangeAspect="1"/>
          </p:cNvPicPr>
          <p:nvPr/>
        </p:nvPicPr>
        <p:blipFill rotWithShape="1">
          <a:blip r:embed="rId6"/>
          <a:srcRect b="16898"/>
          <a:stretch/>
        </p:blipFill>
        <p:spPr>
          <a:xfrm>
            <a:off x="6913459" y="1878161"/>
            <a:ext cx="5035233" cy="1547073"/>
          </a:xfrm>
          <a:prstGeom prst="rect">
            <a:avLst/>
          </a:prstGeom>
        </p:spPr>
      </p:pic>
      <p:sp>
        <p:nvSpPr>
          <p:cNvPr id="18" name="Content Placeholder 2">
            <a:extLst>
              <a:ext uri="{FF2B5EF4-FFF2-40B4-BE49-F238E27FC236}">
                <a16:creationId xmlns:a16="http://schemas.microsoft.com/office/drawing/2014/main" id="{B5A69E1C-10AF-A310-DD7D-7A96AE9BF6EA}"/>
              </a:ext>
            </a:extLst>
          </p:cNvPr>
          <p:cNvSpPr txBox="1">
            <a:spLocks/>
          </p:cNvSpPr>
          <p:nvPr/>
        </p:nvSpPr>
        <p:spPr>
          <a:xfrm>
            <a:off x="7655801" y="3599954"/>
            <a:ext cx="4020360" cy="25557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Inpatient ICD code for Hypercapnic Respiratory Failure</a:t>
            </a:r>
          </a:p>
          <a:p>
            <a:r>
              <a:rPr lang="en-US" b="1" dirty="0"/>
              <a:t>23% 30d readmission rate</a:t>
            </a:r>
          </a:p>
          <a:p>
            <a:pPr lvl="1"/>
            <a:r>
              <a:rPr lang="en-US" dirty="0"/>
              <a:t>Same as CHF, more than MI</a:t>
            </a:r>
          </a:p>
          <a:p>
            <a:pPr lvl="1"/>
            <a:r>
              <a:rPr lang="en-US" dirty="0"/>
              <a:t>Usually (66%) with recurrent hypercapnia</a:t>
            </a:r>
          </a:p>
        </p:txBody>
      </p:sp>
      <p:graphicFrame>
        <p:nvGraphicFramePr>
          <p:cNvPr id="12" name="Content Placeholder 5">
            <a:extLst>
              <a:ext uri="{FF2B5EF4-FFF2-40B4-BE49-F238E27FC236}">
                <a16:creationId xmlns:a16="http://schemas.microsoft.com/office/drawing/2014/main" id="{851A69D6-E17D-F00E-F386-B6A6F61D5243}"/>
              </a:ext>
            </a:extLst>
          </p:cNvPr>
          <p:cNvGraphicFramePr>
            <a:graphicFrameLocks noGrp="1"/>
          </p:cNvGraphicFramePr>
          <p:nvPr>
            <p:ph idx="1"/>
            <p:extLst>
              <p:ext uri="{D42A27DB-BD31-4B8C-83A1-F6EECF244321}">
                <p14:modId xmlns:p14="http://schemas.microsoft.com/office/powerpoint/2010/main" val="3245029451"/>
              </p:ext>
            </p:extLst>
          </p:nvPr>
        </p:nvGraphicFramePr>
        <p:xfrm>
          <a:off x="4746580" y="3595790"/>
          <a:ext cx="2348573" cy="2779719"/>
        </p:xfrm>
        <a:graphic>
          <a:graphicData uri="http://schemas.openxmlformats.org/drawingml/2006/table">
            <a:tbl>
              <a:tblPr firstRow="1" bandRow="1">
                <a:tableStyleId>{5940675A-B579-460E-94D1-54222C63F5DA}</a:tableStyleId>
              </a:tblPr>
              <a:tblGrid>
                <a:gridCol w="2348573">
                  <a:extLst>
                    <a:ext uri="{9D8B030D-6E8A-4147-A177-3AD203B41FA5}">
                      <a16:colId xmlns:a16="http://schemas.microsoft.com/office/drawing/2014/main" val="3329242153"/>
                    </a:ext>
                  </a:extLst>
                </a:gridCol>
              </a:tblGrid>
              <a:tr h="707143">
                <a:tc>
                  <a:txBody>
                    <a:bodyPr/>
                    <a:lstStyle/>
                    <a:p>
                      <a:r>
                        <a:rPr lang="en-US" b="1" dirty="0"/>
                        <a:t>Common contributors to Hypercapnic Respiratory Failure:</a:t>
                      </a:r>
                    </a:p>
                  </a:txBody>
                  <a:tcPr/>
                </a:tc>
                <a:extLst>
                  <a:ext uri="{0D108BD9-81ED-4DB2-BD59-A6C34878D82A}">
                    <a16:rowId xmlns:a16="http://schemas.microsoft.com/office/drawing/2014/main" val="343715822"/>
                  </a:ext>
                </a:extLst>
              </a:tr>
              <a:tr h="282857">
                <a:tc>
                  <a:txBody>
                    <a:bodyPr/>
                    <a:lstStyle/>
                    <a:p>
                      <a:r>
                        <a:rPr lang="en-US" dirty="0"/>
                        <a:t>Advanced Age</a:t>
                      </a:r>
                    </a:p>
                  </a:txBody>
                  <a:tcPr/>
                </a:tc>
                <a:extLst>
                  <a:ext uri="{0D108BD9-81ED-4DB2-BD59-A6C34878D82A}">
                    <a16:rowId xmlns:a16="http://schemas.microsoft.com/office/drawing/2014/main" val="3683072987"/>
                  </a:ext>
                </a:extLst>
              </a:tr>
              <a:tr h="282857">
                <a:tc>
                  <a:txBody>
                    <a:bodyPr/>
                    <a:lstStyle/>
                    <a:p>
                      <a:r>
                        <a:rPr lang="en-US" dirty="0"/>
                        <a:t>Opiate Use</a:t>
                      </a:r>
                    </a:p>
                  </a:txBody>
                  <a:tcPr/>
                </a:tc>
                <a:extLst>
                  <a:ext uri="{0D108BD9-81ED-4DB2-BD59-A6C34878D82A}">
                    <a16:rowId xmlns:a16="http://schemas.microsoft.com/office/drawing/2014/main" val="400854377"/>
                  </a:ext>
                </a:extLst>
              </a:tr>
              <a:tr h="282857">
                <a:tc>
                  <a:txBody>
                    <a:bodyPr/>
                    <a:lstStyle/>
                    <a:p>
                      <a:r>
                        <a:rPr lang="en-US" dirty="0"/>
                        <a:t>Obesity</a:t>
                      </a:r>
                    </a:p>
                  </a:txBody>
                  <a:tcPr/>
                </a:tc>
                <a:extLst>
                  <a:ext uri="{0D108BD9-81ED-4DB2-BD59-A6C34878D82A}">
                    <a16:rowId xmlns:a16="http://schemas.microsoft.com/office/drawing/2014/main" val="288754335"/>
                  </a:ext>
                </a:extLst>
              </a:tr>
              <a:tr h="282857">
                <a:tc>
                  <a:txBody>
                    <a:bodyPr/>
                    <a:lstStyle/>
                    <a:p>
                      <a:r>
                        <a:rPr lang="en-US" dirty="0"/>
                        <a:t>Advanced Lung </a:t>
                      </a:r>
                      <a:r>
                        <a:rPr lang="en-US" dirty="0" err="1"/>
                        <a:t>Dz</a:t>
                      </a:r>
                      <a:endParaRPr lang="en-US" dirty="0"/>
                    </a:p>
                  </a:txBody>
                  <a:tcPr/>
                </a:tc>
                <a:extLst>
                  <a:ext uri="{0D108BD9-81ED-4DB2-BD59-A6C34878D82A}">
                    <a16:rowId xmlns:a16="http://schemas.microsoft.com/office/drawing/2014/main" val="685363422"/>
                  </a:ext>
                </a:extLst>
              </a:tr>
              <a:tr h="402279">
                <a:tc>
                  <a:txBody>
                    <a:bodyPr/>
                    <a:lstStyle/>
                    <a:p>
                      <a:r>
                        <a:rPr lang="en-US" dirty="0"/>
                        <a:t>Multimorbidity</a:t>
                      </a:r>
                    </a:p>
                  </a:txBody>
                  <a:tcPr/>
                </a:tc>
                <a:extLst>
                  <a:ext uri="{0D108BD9-81ED-4DB2-BD59-A6C34878D82A}">
                    <a16:rowId xmlns:a16="http://schemas.microsoft.com/office/drawing/2014/main" val="2758572041"/>
                  </a:ext>
                </a:extLst>
              </a:tr>
            </a:tbl>
          </a:graphicData>
        </a:graphic>
      </p:graphicFrame>
    </p:spTree>
    <p:extLst>
      <p:ext uri="{BB962C8B-B14F-4D97-AF65-F5344CB8AC3E}">
        <p14:creationId xmlns:p14="http://schemas.microsoft.com/office/powerpoint/2010/main" val="3680705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Evidence Islands</a:t>
            </a:r>
          </a:p>
        </p:txBody>
      </p:sp>
      <p:sp>
        <p:nvSpPr>
          <p:cNvPr id="4" name="Oval 3">
            <a:extLst>
              <a:ext uri="{FF2B5EF4-FFF2-40B4-BE49-F238E27FC236}">
                <a16:creationId xmlns:a16="http://schemas.microsoft.com/office/drawing/2014/main" id="{5704E70B-39AC-8649-A98A-84AEF3DFCA8E}"/>
              </a:ext>
            </a:extLst>
          </p:cNvPr>
          <p:cNvSpPr/>
          <p:nvPr/>
        </p:nvSpPr>
        <p:spPr>
          <a:xfrm>
            <a:off x="1263695" y="3041177"/>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3552714" y="2236754"/>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1" name="Content Placeholder 2">
            <a:extLst>
              <a:ext uri="{FF2B5EF4-FFF2-40B4-BE49-F238E27FC236}">
                <a16:creationId xmlns:a16="http://schemas.microsoft.com/office/drawing/2014/main" id="{9265B3CE-81F2-E94B-8FA2-628A44232ECC}"/>
              </a:ext>
            </a:extLst>
          </p:cNvPr>
          <p:cNvSpPr txBox="1">
            <a:spLocks/>
          </p:cNvSpPr>
          <p:nvPr/>
        </p:nvSpPr>
        <p:spPr>
          <a:xfrm>
            <a:off x="6934199" y="1157868"/>
            <a:ext cx="4419601" cy="4819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COPD: PaCO2 &gt; 52 mmHg when stable, OSA noncontributory</a:t>
            </a:r>
          </a:p>
          <a:p>
            <a:r>
              <a:rPr lang="en-US" dirty="0"/>
              <a:t>OHS: PaCO2 &gt; 45 mmHg; No obstruction, AM Co2 up by 7 or PSG</a:t>
            </a:r>
          </a:p>
          <a:p>
            <a:r>
              <a:rPr lang="en-US" dirty="0"/>
              <a:t>Restrictive (including NMD) ABG 45&gt;, or FVC &lt; 50% or low muscle strength. </a:t>
            </a:r>
          </a:p>
          <a:p>
            <a:pPr marL="0"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59399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Recognized Hypercapnia</a:t>
            </a:r>
          </a:p>
        </p:txBody>
      </p:sp>
      <p:sp>
        <p:nvSpPr>
          <p:cNvPr id="3" name="Oval 2">
            <a:extLst>
              <a:ext uri="{FF2B5EF4-FFF2-40B4-BE49-F238E27FC236}">
                <a16:creationId xmlns:a16="http://schemas.microsoft.com/office/drawing/2014/main" id="{43D55A95-D926-2572-38B5-DE15228A0EAD}"/>
              </a:ext>
            </a:extLst>
          </p:cNvPr>
          <p:cNvSpPr/>
          <p:nvPr/>
        </p:nvSpPr>
        <p:spPr>
          <a:xfrm>
            <a:off x="1263695" y="2768600"/>
            <a:ext cx="6097685" cy="2638945"/>
          </a:xfrm>
          <a:prstGeom prst="ellipse">
            <a:avLst/>
          </a:prstGeom>
          <a:noFill/>
          <a:ln w="762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Recognized Cases</a:t>
            </a:r>
          </a:p>
          <a:p>
            <a:pPr algn="ctr"/>
            <a:r>
              <a:rPr lang="en-US" dirty="0">
                <a:solidFill>
                  <a:schemeClr val="tx1"/>
                </a:solidFill>
              </a:rPr>
              <a:t>(Multifactorial Causes,</a:t>
            </a:r>
          </a:p>
          <a:p>
            <a:pPr algn="ctr"/>
            <a:r>
              <a:rPr lang="en-US" dirty="0">
                <a:solidFill>
                  <a:schemeClr val="tx1"/>
                </a:solidFill>
              </a:rPr>
              <a:t>Relapsing-Recurrent)</a:t>
            </a:r>
          </a:p>
        </p:txBody>
      </p:sp>
      <p:sp>
        <p:nvSpPr>
          <p:cNvPr id="6" name="Content Placeholder 2">
            <a:extLst>
              <a:ext uri="{FF2B5EF4-FFF2-40B4-BE49-F238E27FC236}">
                <a16:creationId xmlns:a16="http://schemas.microsoft.com/office/drawing/2014/main" id="{1FDFD4F9-F9DD-4DAE-6584-454B98F7EF3C}"/>
              </a:ext>
            </a:extLst>
          </p:cNvPr>
          <p:cNvSpPr txBox="1">
            <a:spLocks/>
          </p:cNvSpPr>
          <p:nvPr/>
        </p:nvSpPr>
        <p:spPr>
          <a:xfrm>
            <a:off x="7361380" y="476770"/>
            <a:ext cx="4419601" cy="4819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portion have applicable evidence-based management? </a:t>
            </a:r>
          </a:p>
          <a:p>
            <a:r>
              <a:rPr lang="en-US" dirty="0"/>
              <a:t>What portion of patients with hypercapnic respiratory failure qualify for NIV? </a:t>
            </a:r>
          </a:p>
          <a:p>
            <a:r>
              <a:rPr lang="en-US" dirty="0"/>
              <a:t>Does treatment help the others?</a:t>
            </a:r>
          </a:p>
          <a:p>
            <a:endParaRPr lang="en-US" dirty="0"/>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18F31AD9-1215-40FA-69DC-98EDBBCBF598}"/>
              </a:ext>
            </a:extLst>
          </p:cNvPr>
          <p:cNvSpPr txBox="1"/>
          <p:nvPr/>
        </p:nvSpPr>
        <p:spPr>
          <a:xfrm>
            <a:off x="6441495" y="3963769"/>
            <a:ext cx="919885" cy="646331"/>
          </a:xfrm>
          <a:prstGeom prst="rect">
            <a:avLst/>
          </a:prstGeom>
          <a:noFill/>
        </p:spPr>
        <p:txBody>
          <a:bodyPr wrap="square" rtlCol="0">
            <a:spAutoFit/>
          </a:bodyPr>
          <a:lstStyle/>
          <a:p>
            <a:r>
              <a:rPr lang="en-US" sz="3600" b="1" dirty="0">
                <a:solidFill>
                  <a:srgbClr val="C00000"/>
                </a:solidFill>
              </a:rPr>
              <a:t>???</a:t>
            </a:r>
          </a:p>
        </p:txBody>
      </p:sp>
      <p:sp>
        <p:nvSpPr>
          <p:cNvPr id="4" name="Oval 3">
            <a:extLst>
              <a:ext uri="{FF2B5EF4-FFF2-40B4-BE49-F238E27FC236}">
                <a16:creationId xmlns:a16="http://schemas.microsoft.com/office/drawing/2014/main" id="{5704E70B-39AC-8649-A98A-84AEF3DFCA8E}"/>
              </a:ext>
            </a:extLst>
          </p:cNvPr>
          <p:cNvSpPr/>
          <p:nvPr/>
        </p:nvSpPr>
        <p:spPr>
          <a:xfrm>
            <a:off x="1263695" y="3041177"/>
            <a:ext cx="1149927" cy="1052512"/>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3552714" y="2236754"/>
            <a:ext cx="1555085" cy="1154001"/>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Tree>
    <p:extLst>
      <p:ext uri="{BB962C8B-B14F-4D97-AF65-F5344CB8AC3E}">
        <p14:creationId xmlns:p14="http://schemas.microsoft.com/office/powerpoint/2010/main" val="3705733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All Hypercapnia</a:t>
            </a:r>
          </a:p>
        </p:txBody>
      </p:sp>
      <p:sp>
        <p:nvSpPr>
          <p:cNvPr id="3" name="Oval 2">
            <a:extLst>
              <a:ext uri="{FF2B5EF4-FFF2-40B4-BE49-F238E27FC236}">
                <a16:creationId xmlns:a16="http://schemas.microsoft.com/office/drawing/2014/main" id="{43D55A95-D926-2572-38B5-DE15228A0EAD}"/>
              </a:ext>
            </a:extLst>
          </p:cNvPr>
          <p:cNvSpPr/>
          <p:nvPr/>
        </p:nvSpPr>
        <p:spPr>
          <a:xfrm>
            <a:off x="1263695" y="2768600"/>
            <a:ext cx="6097685" cy="2638945"/>
          </a:xfrm>
          <a:prstGeom prst="ellipse">
            <a:avLst/>
          </a:prstGeom>
          <a:noFill/>
          <a:ln w="762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Recognized Cases</a:t>
            </a:r>
          </a:p>
          <a:p>
            <a:pPr algn="ctr"/>
            <a:r>
              <a:rPr lang="en-US" dirty="0">
                <a:solidFill>
                  <a:schemeClr val="tx1"/>
                </a:solidFill>
              </a:rPr>
              <a:t>(Multifactorial Causes,</a:t>
            </a:r>
          </a:p>
          <a:p>
            <a:pPr algn="ctr"/>
            <a:r>
              <a:rPr lang="en-US" dirty="0">
                <a:solidFill>
                  <a:schemeClr val="tx1"/>
                </a:solidFill>
              </a:rPr>
              <a:t>Relapsing-Recurrent)</a:t>
            </a:r>
          </a:p>
        </p:txBody>
      </p:sp>
      <p:sp>
        <p:nvSpPr>
          <p:cNvPr id="5" name="TextBox 4">
            <a:extLst>
              <a:ext uri="{FF2B5EF4-FFF2-40B4-BE49-F238E27FC236}">
                <a16:creationId xmlns:a16="http://schemas.microsoft.com/office/drawing/2014/main" id="{18F31AD9-1215-40FA-69DC-98EDBBCBF598}"/>
              </a:ext>
            </a:extLst>
          </p:cNvPr>
          <p:cNvSpPr txBox="1"/>
          <p:nvPr/>
        </p:nvSpPr>
        <p:spPr>
          <a:xfrm>
            <a:off x="8928817" y="4649569"/>
            <a:ext cx="919885" cy="646331"/>
          </a:xfrm>
          <a:prstGeom prst="rect">
            <a:avLst/>
          </a:prstGeom>
          <a:noFill/>
        </p:spPr>
        <p:txBody>
          <a:bodyPr wrap="square" rtlCol="0">
            <a:spAutoFit/>
          </a:bodyPr>
          <a:lstStyle/>
          <a:p>
            <a:r>
              <a:rPr lang="en-US" sz="3600" b="1" dirty="0">
                <a:solidFill>
                  <a:srgbClr val="C00000"/>
                </a:solidFill>
              </a:rPr>
              <a:t>???</a:t>
            </a:r>
          </a:p>
        </p:txBody>
      </p:sp>
      <p:sp>
        <p:nvSpPr>
          <p:cNvPr id="6" name="Content Placeholder 2">
            <a:extLst>
              <a:ext uri="{FF2B5EF4-FFF2-40B4-BE49-F238E27FC236}">
                <a16:creationId xmlns:a16="http://schemas.microsoft.com/office/drawing/2014/main" id="{1FDFD4F9-F9DD-4DAE-6584-454B98F7EF3C}"/>
              </a:ext>
            </a:extLst>
          </p:cNvPr>
          <p:cNvSpPr txBox="1">
            <a:spLocks/>
          </p:cNvSpPr>
          <p:nvPr/>
        </p:nvSpPr>
        <p:spPr>
          <a:xfrm>
            <a:off x="7361380" y="476770"/>
            <a:ext cx="4419601" cy="4819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portion of patients are missed? </a:t>
            </a:r>
          </a:p>
          <a:p>
            <a:r>
              <a:rPr lang="en-US" dirty="0"/>
              <a:t>Are the patients who are missed consequential?</a:t>
            </a:r>
          </a:p>
          <a:p>
            <a:endParaRPr lang="en-US" dirty="0"/>
          </a:p>
          <a:p>
            <a:pPr marL="0" indent="0">
              <a:buFont typeface="Arial" panose="020B0604020202020204" pitchFamily="34" charset="0"/>
              <a:buNone/>
            </a:pPr>
            <a:endParaRPr lang="en-US" dirty="0"/>
          </a:p>
        </p:txBody>
      </p:sp>
      <p:sp>
        <p:nvSpPr>
          <p:cNvPr id="4" name="Oval 3">
            <a:extLst>
              <a:ext uri="{FF2B5EF4-FFF2-40B4-BE49-F238E27FC236}">
                <a16:creationId xmlns:a16="http://schemas.microsoft.com/office/drawing/2014/main" id="{5704E70B-39AC-8649-A98A-84AEF3DFCA8E}"/>
              </a:ext>
            </a:extLst>
          </p:cNvPr>
          <p:cNvSpPr/>
          <p:nvPr/>
        </p:nvSpPr>
        <p:spPr>
          <a:xfrm>
            <a:off x="1263695" y="3041177"/>
            <a:ext cx="1149927" cy="1052512"/>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3552714" y="2236754"/>
            <a:ext cx="1555085" cy="1154001"/>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7" name="Oval 6">
            <a:extLst>
              <a:ext uri="{FF2B5EF4-FFF2-40B4-BE49-F238E27FC236}">
                <a16:creationId xmlns:a16="http://schemas.microsoft.com/office/drawing/2014/main" id="{D860FF39-AE3D-B87F-1E0D-A9931E158E5A}"/>
              </a:ext>
            </a:extLst>
          </p:cNvPr>
          <p:cNvSpPr/>
          <p:nvPr/>
        </p:nvSpPr>
        <p:spPr>
          <a:xfrm>
            <a:off x="123287" y="1454150"/>
            <a:ext cx="7344313" cy="5267844"/>
          </a:xfrm>
          <a:prstGeom prst="ellipse">
            <a:avLst/>
          </a:prstGeom>
          <a:noFill/>
          <a:ln w="7620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dirty="0">
                <a:solidFill>
                  <a:schemeClr val="tx1"/>
                </a:solidFill>
              </a:rPr>
              <a:t>All Cases</a:t>
            </a:r>
          </a:p>
        </p:txBody>
      </p:sp>
      <p:pic>
        <p:nvPicPr>
          <p:cNvPr id="10" name="Content Placeholder 5" descr="Iceberg outline">
            <a:extLst>
              <a:ext uri="{FF2B5EF4-FFF2-40B4-BE49-F238E27FC236}">
                <a16:creationId xmlns:a16="http://schemas.microsoft.com/office/drawing/2014/main" id="{422D2F08-85CB-788F-A003-ABC12077A60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4583" y="2347292"/>
            <a:ext cx="3718098" cy="3718098"/>
          </a:xfrm>
        </p:spPr>
      </p:pic>
      <p:sp>
        <p:nvSpPr>
          <p:cNvPr id="11" name="TextBox 10">
            <a:extLst>
              <a:ext uri="{FF2B5EF4-FFF2-40B4-BE49-F238E27FC236}">
                <a16:creationId xmlns:a16="http://schemas.microsoft.com/office/drawing/2014/main" id="{1C86D182-F4BC-2B7C-9BF1-A0D367763DFA}"/>
              </a:ext>
            </a:extLst>
          </p:cNvPr>
          <p:cNvSpPr txBox="1"/>
          <p:nvPr/>
        </p:nvSpPr>
        <p:spPr>
          <a:xfrm>
            <a:off x="4187914" y="5742224"/>
            <a:ext cx="919885" cy="646331"/>
          </a:xfrm>
          <a:prstGeom prst="rect">
            <a:avLst/>
          </a:prstGeom>
          <a:noFill/>
        </p:spPr>
        <p:txBody>
          <a:bodyPr wrap="square" rtlCol="0">
            <a:spAutoFit/>
          </a:bodyPr>
          <a:lstStyle/>
          <a:p>
            <a:r>
              <a:rPr lang="en-US" sz="3600" b="1" dirty="0">
                <a:solidFill>
                  <a:srgbClr val="C00000"/>
                </a:solidFill>
              </a:rPr>
              <a:t>???</a:t>
            </a:r>
          </a:p>
        </p:txBody>
      </p:sp>
    </p:spTree>
    <p:extLst>
      <p:ext uri="{BB962C8B-B14F-4D97-AF65-F5344CB8AC3E}">
        <p14:creationId xmlns:p14="http://schemas.microsoft.com/office/powerpoint/2010/main" val="145691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525A-332F-DCBB-4B6C-88CE8318AC4B}"/>
              </a:ext>
            </a:extLst>
          </p:cNvPr>
          <p:cNvSpPr>
            <a:spLocks noGrp="1"/>
          </p:cNvSpPr>
          <p:nvPr>
            <p:ph type="title"/>
          </p:nvPr>
        </p:nvSpPr>
        <p:spPr/>
        <p:txBody>
          <a:bodyPr/>
          <a:lstStyle/>
          <a:p>
            <a:r>
              <a:rPr lang="en-US" dirty="0"/>
              <a:t>Patients with hypercapnia are identified </a:t>
            </a:r>
            <a:r>
              <a:rPr lang="en-US" b="1" dirty="0"/>
              <a:t>unreliably and late</a:t>
            </a:r>
            <a:r>
              <a:rPr lang="en-US" dirty="0"/>
              <a:t> in their illness</a:t>
            </a:r>
          </a:p>
        </p:txBody>
      </p:sp>
      <p:pic>
        <p:nvPicPr>
          <p:cNvPr id="7" name="Picture 6">
            <a:extLst>
              <a:ext uri="{FF2B5EF4-FFF2-40B4-BE49-F238E27FC236}">
                <a16:creationId xmlns:a16="http://schemas.microsoft.com/office/drawing/2014/main" id="{36D05F41-3D75-C89E-F53D-D04815E3E60F}"/>
              </a:ext>
            </a:extLst>
          </p:cNvPr>
          <p:cNvPicPr>
            <a:picLocks noChangeAspect="1"/>
          </p:cNvPicPr>
          <p:nvPr/>
        </p:nvPicPr>
        <p:blipFill>
          <a:blip r:embed="rId3"/>
          <a:stretch>
            <a:fillRect/>
          </a:stretch>
        </p:blipFill>
        <p:spPr>
          <a:xfrm>
            <a:off x="88900" y="2920501"/>
            <a:ext cx="7324913" cy="2213202"/>
          </a:xfrm>
          <a:prstGeom prst="rect">
            <a:avLst/>
          </a:prstGeom>
        </p:spPr>
      </p:pic>
      <p:sp>
        <p:nvSpPr>
          <p:cNvPr id="8" name="Content Placeholder 4">
            <a:extLst>
              <a:ext uri="{FF2B5EF4-FFF2-40B4-BE49-F238E27FC236}">
                <a16:creationId xmlns:a16="http://schemas.microsoft.com/office/drawing/2014/main" id="{CA737C27-4454-7C8C-C321-53E218E96EEA}"/>
              </a:ext>
            </a:extLst>
          </p:cNvPr>
          <p:cNvSpPr>
            <a:spLocks noGrp="1"/>
          </p:cNvSpPr>
          <p:nvPr>
            <p:ph idx="1"/>
          </p:nvPr>
        </p:nvSpPr>
        <p:spPr>
          <a:xfrm>
            <a:off x="7353300" y="2933201"/>
            <a:ext cx="4114800" cy="2313291"/>
          </a:xfrm>
        </p:spPr>
        <p:txBody>
          <a:bodyPr>
            <a:normAutofit/>
          </a:bodyPr>
          <a:lstStyle/>
          <a:p>
            <a:r>
              <a:rPr lang="en-US" sz="2400" dirty="0"/>
              <a:t>Published 2003; 3 hospitals, Denver</a:t>
            </a:r>
          </a:p>
          <a:p>
            <a:r>
              <a:rPr lang="en-US" sz="2400" dirty="0"/>
              <a:t>ABG on all inpatients BMI 35+</a:t>
            </a:r>
          </a:p>
          <a:p>
            <a:r>
              <a:rPr lang="en-US" sz="2400" b="1" dirty="0"/>
              <a:t>31% </a:t>
            </a:r>
            <a:r>
              <a:rPr lang="en-US" sz="2400" dirty="0"/>
              <a:t>with unrecognized hypercapnia</a:t>
            </a:r>
          </a:p>
          <a:p>
            <a:pPr marL="0" indent="0">
              <a:buNone/>
            </a:pPr>
            <a:endParaRPr lang="en-US" dirty="0"/>
          </a:p>
          <a:p>
            <a:pPr marL="914400" lvl="2" indent="0">
              <a:buNone/>
            </a:pPr>
            <a:endParaRPr lang="en-US" dirty="0"/>
          </a:p>
        </p:txBody>
      </p:sp>
    </p:spTree>
    <p:extLst>
      <p:ext uri="{BB962C8B-B14F-4D97-AF65-F5344CB8AC3E}">
        <p14:creationId xmlns:p14="http://schemas.microsoft.com/office/powerpoint/2010/main" val="401783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1252-6312-EFB8-81F7-3CE388FCE896}"/>
              </a:ext>
            </a:extLst>
          </p:cNvPr>
          <p:cNvSpPr>
            <a:spLocks noGrp="1"/>
          </p:cNvSpPr>
          <p:nvPr>
            <p:ph type="title"/>
          </p:nvPr>
        </p:nvSpPr>
        <p:spPr>
          <a:xfrm>
            <a:off x="7205659" y="4323932"/>
            <a:ext cx="3060699" cy="1462881"/>
          </a:xfrm>
        </p:spPr>
        <p:txBody>
          <a:bodyPr/>
          <a:lstStyle/>
          <a:p>
            <a:pPr algn="ctr"/>
            <a:r>
              <a:rPr lang="en-US" dirty="0"/>
              <a:t>Surrogate Needed</a:t>
            </a:r>
          </a:p>
        </p:txBody>
      </p:sp>
      <p:graphicFrame>
        <p:nvGraphicFramePr>
          <p:cNvPr id="4" name="Content Placeholder 3">
            <a:extLst>
              <a:ext uri="{FF2B5EF4-FFF2-40B4-BE49-F238E27FC236}">
                <a16:creationId xmlns:a16="http://schemas.microsoft.com/office/drawing/2014/main" id="{ADB47F2F-388E-1196-9839-EFFC14D2DF59}"/>
              </a:ext>
            </a:extLst>
          </p:cNvPr>
          <p:cNvGraphicFramePr>
            <a:graphicFrameLocks/>
          </p:cNvGraphicFramePr>
          <p:nvPr>
            <p:extLst>
              <p:ext uri="{D42A27DB-BD31-4B8C-83A1-F6EECF244321}">
                <p14:modId xmlns:p14="http://schemas.microsoft.com/office/powerpoint/2010/main" val="3854768110"/>
              </p:ext>
            </p:extLst>
          </p:nvPr>
        </p:nvGraphicFramePr>
        <p:xfrm>
          <a:off x="838200" y="807221"/>
          <a:ext cx="10515600" cy="2271757"/>
        </p:xfrm>
        <a:graphic>
          <a:graphicData uri="http://schemas.openxmlformats.org/drawingml/2006/table">
            <a:tbl>
              <a:tblPr firstRow="1" bandRow="1">
                <a:tableStyleId>{9D7B26C5-4107-4FEC-AEDC-1716B250A1EF}</a:tableStyleId>
              </a:tblPr>
              <a:tblGrid>
                <a:gridCol w="5257800">
                  <a:extLst>
                    <a:ext uri="{9D8B030D-6E8A-4147-A177-3AD203B41FA5}">
                      <a16:colId xmlns:a16="http://schemas.microsoft.com/office/drawing/2014/main" val="1895784048"/>
                    </a:ext>
                  </a:extLst>
                </a:gridCol>
                <a:gridCol w="5257800">
                  <a:extLst>
                    <a:ext uri="{9D8B030D-6E8A-4147-A177-3AD203B41FA5}">
                      <a16:colId xmlns:a16="http://schemas.microsoft.com/office/drawing/2014/main" val="3892935848"/>
                    </a:ext>
                  </a:extLst>
                </a:gridCol>
              </a:tblGrid>
              <a:tr h="279445">
                <a:tc>
                  <a:txBody>
                    <a:bodyPr/>
                    <a:lstStyle/>
                    <a:p>
                      <a:r>
                        <a:rPr lang="en-US" dirty="0"/>
                        <a:t>Hypoxemic (Low O2) Respiratory Failure</a:t>
                      </a:r>
                    </a:p>
                  </a:txBody>
                  <a:tcPr/>
                </a:tc>
                <a:tc>
                  <a:txBody>
                    <a:bodyPr/>
                    <a:lstStyle/>
                    <a:p>
                      <a:r>
                        <a:rPr lang="en-US" dirty="0"/>
                        <a:t>Hypercapnic (High CO2) Respiratory Failure</a:t>
                      </a:r>
                    </a:p>
                  </a:txBody>
                  <a:tcPr/>
                </a:tc>
                <a:extLst>
                  <a:ext uri="{0D108BD9-81ED-4DB2-BD59-A6C34878D82A}">
                    <a16:rowId xmlns:a16="http://schemas.microsoft.com/office/drawing/2014/main" val="1553123424"/>
                  </a:ext>
                </a:extLst>
              </a:tr>
              <a:tr h="279445">
                <a:tc>
                  <a:txBody>
                    <a:bodyPr/>
                    <a:lstStyle/>
                    <a:p>
                      <a:r>
                        <a:rPr lang="en-US" dirty="0"/>
                        <a:t>Low arterial blood oxygen tension </a:t>
                      </a:r>
                    </a:p>
                  </a:txBody>
                  <a:tcPr/>
                </a:tc>
                <a:tc>
                  <a:txBody>
                    <a:bodyPr/>
                    <a:lstStyle/>
                    <a:p>
                      <a:r>
                        <a:rPr lang="en-US" dirty="0"/>
                        <a:t>High arterial blood carbon dioxide tension</a:t>
                      </a:r>
                    </a:p>
                  </a:txBody>
                  <a:tcPr/>
                </a:tc>
                <a:extLst>
                  <a:ext uri="{0D108BD9-81ED-4DB2-BD59-A6C34878D82A}">
                    <a16:rowId xmlns:a16="http://schemas.microsoft.com/office/drawing/2014/main" val="2631617510"/>
                  </a:ext>
                </a:extLst>
              </a:tr>
              <a:tr h="279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Definitive diagnosis by Arterial Blood Gas</a:t>
                      </a:r>
                    </a:p>
                  </a:txBody>
                  <a:tcPr/>
                </a:tc>
                <a:tc>
                  <a:txBody>
                    <a:bodyPr/>
                    <a:lstStyle/>
                    <a:p>
                      <a:r>
                        <a:rPr lang="en-US" dirty="0"/>
                        <a:t>Definitive diagnosis by Arterial Blood Gas</a:t>
                      </a:r>
                    </a:p>
                  </a:txBody>
                  <a:tcPr/>
                </a:tc>
                <a:extLst>
                  <a:ext uri="{0D108BD9-81ED-4DB2-BD59-A6C34878D82A}">
                    <a16:rowId xmlns:a16="http://schemas.microsoft.com/office/drawing/2014/main" val="1641914686"/>
                  </a:ext>
                </a:extLst>
              </a:tr>
              <a:tr h="279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Reliably* Identified by Pulse Oximetry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Limited non-invasive testing</a:t>
                      </a:r>
                    </a:p>
                  </a:txBody>
                  <a:tcPr/>
                </a:tc>
                <a:extLst>
                  <a:ext uri="{0D108BD9-81ED-4DB2-BD59-A6C34878D82A}">
                    <a16:rowId xmlns:a16="http://schemas.microsoft.com/office/drawing/2014/main" val="1963994784"/>
                  </a:ext>
                </a:extLst>
              </a:tr>
              <a:tr h="279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Immediate Life Threat if Severe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Indicates potentially treatable excess risk   </a:t>
                      </a:r>
                    </a:p>
                  </a:txBody>
                  <a:tcPr/>
                </a:tc>
                <a:extLst>
                  <a:ext uri="{0D108BD9-81ED-4DB2-BD59-A6C34878D82A}">
                    <a16:rowId xmlns:a16="http://schemas.microsoft.com/office/drawing/2014/main" val="983943937"/>
                  </a:ext>
                </a:extLst>
              </a:tr>
              <a:tr h="442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Applied widely since 1980s with improved recognition</a:t>
                      </a:r>
                    </a:p>
                  </a:txBody>
                  <a:tcPr/>
                </a:tc>
                <a:tc>
                  <a:txBody>
                    <a:bodyPr/>
                    <a:lstStyle/>
                    <a:p>
                      <a:r>
                        <a:rPr lang="en-US" dirty="0"/>
                        <a:t>No systematic Identification</a:t>
                      </a:r>
                    </a:p>
                  </a:txBody>
                  <a:tcPr/>
                </a:tc>
                <a:extLst>
                  <a:ext uri="{0D108BD9-81ED-4DB2-BD59-A6C34878D82A}">
                    <a16:rowId xmlns:a16="http://schemas.microsoft.com/office/drawing/2014/main" val="2395008951"/>
                  </a:ext>
                </a:extLst>
              </a:tr>
            </a:tbl>
          </a:graphicData>
        </a:graphic>
      </p:graphicFrame>
      <p:pic>
        <p:nvPicPr>
          <p:cNvPr id="12290" name="Picture 2" descr="Walgreens Pulse Oximeter">
            <a:extLst>
              <a:ext uri="{FF2B5EF4-FFF2-40B4-BE49-F238E27FC236}">
                <a16:creationId xmlns:a16="http://schemas.microsoft.com/office/drawing/2014/main" id="{2CCF7E97-532C-63BC-992C-4DC5B0052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295" y="3956823"/>
            <a:ext cx="2197100"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7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FA18-F289-33DC-8CA6-45951F0CFD8C}"/>
              </a:ext>
            </a:extLst>
          </p:cNvPr>
          <p:cNvSpPr>
            <a:spLocks noGrp="1"/>
          </p:cNvSpPr>
          <p:nvPr>
            <p:ph type="title"/>
          </p:nvPr>
        </p:nvSpPr>
        <p:spPr/>
        <p:txBody>
          <a:bodyPr/>
          <a:lstStyle/>
          <a:p>
            <a:r>
              <a:rPr lang="en-US" dirty="0"/>
              <a:t>Role of HCO</a:t>
            </a:r>
            <a:r>
              <a:rPr lang="en-US" baseline="-25000" dirty="0"/>
              <a:t>3</a:t>
            </a:r>
            <a:r>
              <a:rPr lang="en-US" baseline="30000" dirty="0"/>
              <a:t>-</a:t>
            </a:r>
            <a:r>
              <a:rPr lang="en-US" dirty="0"/>
              <a:t> in Diagnosis of Hypercapnia</a:t>
            </a:r>
          </a:p>
        </p:txBody>
      </p:sp>
      <p:sp>
        <p:nvSpPr>
          <p:cNvPr id="3" name="Content Placeholder 2">
            <a:extLst>
              <a:ext uri="{FF2B5EF4-FFF2-40B4-BE49-F238E27FC236}">
                <a16:creationId xmlns:a16="http://schemas.microsoft.com/office/drawing/2014/main" id="{C971588F-C4CB-51A5-0390-511B4B16DAFE}"/>
              </a:ext>
            </a:extLst>
          </p:cNvPr>
          <p:cNvSpPr>
            <a:spLocks noGrp="1"/>
          </p:cNvSpPr>
          <p:nvPr>
            <p:ph idx="1"/>
          </p:nvPr>
        </p:nvSpPr>
        <p:spPr>
          <a:xfrm>
            <a:off x="431800" y="3197233"/>
            <a:ext cx="11087100" cy="4351338"/>
          </a:xfrm>
        </p:spPr>
        <p:txBody>
          <a:bodyPr>
            <a:normAutofit/>
          </a:bodyPr>
          <a:lstStyle/>
          <a:p>
            <a:pPr marL="0" indent="0">
              <a:buNone/>
            </a:pPr>
            <a:r>
              <a:rPr lang="en-US" dirty="0"/>
              <a:t>When Arterial CO</a:t>
            </a:r>
            <a:r>
              <a:rPr lang="en-US" baseline="-25000" dirty="0"/>
              <a:t>2</a:t>
            </a:r>
            <a:r>
              <a:rPr lang="en-US" dirty="0"/>
              <a:t> goes up, kidneys retain bicarbonate (HCO</a:t>
            </a:r>
            <a:r>
              <a:rPr lang="en-US" baseline="-25000" dirty="0"/>
              <a:t>3</a:t>
            </a:r>
            <a:r>
              <a:rPr lang="en-US" baseline="30000" dirty="0"/>
              <a:t>-</a:t>
            </a:r>
            <a:r>
              <a:rPr lang="en-US" dirty="0"/>
              <a:t>) to maintain blood pH homeostasis</a:t>
            </a:r>
          </a:p>
          <a:p>
            <a:endParaRPr lang="en-US" dirty="0"/>
          </a:p>
          <a:p>
            <a:pPr marL="0" indent="0">
              <a:buNone/>
            </a:pPr>
            <a:r>
              <a:rPr lang="en-US" b="1" dirty="0"/>
              <a:t>HCO</a:t>
            </a:r>
            <a:r>
              <a:rPr lang="en-US" b="1" baseline="-25000" dirty="0"/>
              <a:t>3</a:t>
            </a:r>
            <a:r>
              <a:rPr lang="en-US" b="1" baseline="30000" dirty="0"/>
              <a:t>-</a:t>
            </a:r>
            <a:r>
              <a:rPr lang="en-US" b="1" dirty="0"/>
              <a:t> is widely available (on basic metabolic panel) and may work as a surrogate</a:t>
            </a:r>
          </a:p>
          <a:p>
            <a:pPr marL="0" indent="0">
              <a:buNone/>
            </a:pP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DED14A-2744-0EE5-5121-517E76C7F408}"/>
                  </a:ext>
                </a:extLst>
              </p:cNvPr>
              <p:cNvSpPr txBox="1"/>
              <p:nvPr/>
            </p:nvSpPr>
            <p:spPr>
              <a:xfrm>
                <a:off x="2311400" y="2328331"/>
                <a:ext cx="7327900" cy="646331"/>
              </a:xfrm>
              <a:prstGeom prst="rect">
                <a:avLst/>
              </a:prstGeom>
              <a:noFill/>
            </p:spPr>
            <p:txBody>
              <a:bodyPr wrap="square">
                <a:spAutoFit/>
              </a:bodyPr>
              <a:lstStyle/>
              <a:p>
                <a14:m>
                  <m:oMath xmlns:m="http://schemas.openxmlformats.org/officeDocument/2006/math">
                    <m:r>
                      <a:rPr lang="en-US" sz="3600" b="0" i="1" smtClean="0">
                        <a:latin typeface="Cambria Math" panose="02040503050406030204" pitchFamily="18" charset="0"/>
                        <a:ea typeface="Cambria Math" panose="02040503050406030204" pitchFamily="18" charset="0"/>
                      </a:rPr>
                      <m:t>𝐻</m:t>
                    </m:r>
                    <m:r>
                      <a:rPr lang="en-US" sz="3600" b="0" i="1" baseline="-25000"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𝑂</m:t>
                    </m:r>
                    <m:r>
                      <a:rPr lang="en-US" sz="3600" b="0" i="1" smtClean="0">
                        <a:latin typeface="Cambria Math" panose="02040503050406030204" pitchFamily="18" charset="0"/>
                        <a:ea typeface="Cambria Math" panose="02040503050406030204" pitchFamily="18" charset="0"/>
                      </a:rPr>
                      <m:t>+</m:t>
                    </m:r>
                    <m:r>
                      <a:rPr lang="en-US" sz="3600" b="0" i="1" smtClean="0">
                        <a:solidFill>
                          <a:srgbClr val="C00000"/>
                        </a:solidFill>
                        <a:latin typeface="Cambria Math" panose="02040503050406030204" pitchFamily="18" charset="0"/>
                        <a:ea typeface="Cambria Math" panose="02040503050406030204" pitchFamily="18" charset="0"/>
                      </a:rPr>
                      <m:t>𝐶𝑂</m:t>
                    </m:r>
                    <m:r>
                      <a:rPr lang="en-US" sz="3600" b="0" i="1" baseline="-25000" smtClean="0">
                        <a:solidFill>
                          <a:srgbClr val="C00000"/>
                        </a:solidFill>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𝐻</m:t>
                    </m:r>
                    <m:r>
                      <a:rPr lang="en-US" sz="3600" b="0" i="1" baseline="-25000"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𝐶𝑂</m:t>
                    </m:r>
                    <m:r>
                      <a:rPr lang="en-US" sz="3600" b="0" i="1" baseline="-25000" smtClean="0">
                        <a:latin typeface="Cambria Math" panose="02040503050406030204" pitchFamily="18" charset="0"/>
                        <a:ea typeface="Cambria Math" panose="02040503050406030204" pitchFamily="18" charset="0"/>
                      </a:rPr>
                      <m:t>3</m:t>
                    </m:r>
                    <m:r>
                      <a:rPr lang="en-US" sz="3600" b="0" i="1" smtClean="0">
                        <a:latin typeface="Cambria Math" panose="02040503050406030204" pitchFamily="18" charset="0"/>
                        <a:ea typeface="Cambria Math" panose="02040503050406030204" pitchFamily="18" charset="0"/>
                      </a:rPr>
                      <m:t> ⇋</m:t>
                    </m:r>
                  </m:oMath>
                </a14:m>
                <a:r>
                  <a:rPr lang="en-US" sz="3600" dirty="0">
                    <a:latin typeface="Cambria Math" panose="02040503050406030204" pitchFamily="18" charset="0"/>
                    <a:ea typeface="Cambria Math" panose="02040503050406030204" pitchFamily="18" charset="0"/>
                  </a:rPr>
                  <a:t> H</a:t>
                </a:r>
                <a:r>
                  <a:rPr lang="en-US" sz="3600" baseline="30000" dirty="0">
                    <a:latin typeface="Cambria Math" panose="02040503050406030204" pitchFamily="18" charset="0"/>
                    <a:ea typeface="Cambria Math" panose="02040503050406030204" pitchFamily="18" charset="0"/>
                  </a:rPr>
                  <a:t>+</a:t>
                </a:r>
                <a:r>
                  <a:rPr lang="en-US" sz="3600" dirty="0">
                    <a:latin typeface="Cambria Math" panose="02040503050406030204" pitchFamily="18" charset="0"/>
                    <a:ea typeface="Cambria Math" panose="02040503050406030204" pitchFamily="18" charset="0"/>
                  </a:rPr>
                  <a:t> + </a:t>
                </a:r>
                <a:r>
                  <a:rPr lang="en-US" sz="3600" dirty="0">
                    <a:solidFill>
                      <a:srgbClr val="C00000"/>
                    </a:solidFill>
                    <a:latin typeface="Cambria Math" panose="02040503050406030204" pitchFamily="18" charset="0"/>
                    <a:ea typeface="Cambria Math" panose="02040503050406030204" pitchFamily="18" charset="0"/>
                  </a:rPr>
                  <a:t>HCO</a:t>
                </a:r>
                <a:r>
                  <a:rPr lang="en-US" sz="3600" baseline="-25000" dirty="0">
                    <a:solidFill>
                      <a:srgbClr val="C00000"/>
                    </a:solidFill>
                    <a:latin typeface="Cambria Math" panose="02040503050406030204" pitchFamily="18" charset="0"/>
                    <a:ea typeface="Cambria Math" panose="02040503050406030204" pitchFamily="18" charset="0"/>
                  </a:rPr>
                  <a:t>3</a:t>
                </a:r>
                <a:r>
                  <a:rPr lang="en-US" sz="3600" baseline="30000" dirty="0">
                    <a:solidFill>
                      <a:srgbClr val="C00000"/>
                    </a:solidFill>
                    <a:latin typeface="Cambria Math" panose="02040503050406030204" pitchFamily="18" charset="0"/>
                    <a:ea typeface="Cambria Math" panose="02040503050406030204" pitchFamily="18" charset="0"/>
                  </a:rPr>
                  <a:t>-</a:t>
                </a:r>
                <a:r>
                  <a:rPr lang="en-US" sz="3600" dirty="0"/>
                  <a:t> </a:t>
                </a:r>
              </a:p>
            </p:txBody>
          </p:sp>
        </mc:Choice>
        <mc:Fallback xmlns="">
          <p:sp>
            <p:nvSpPr>
              <p:cNvPr id="10" name="TextBox 9">
                <a:extLst>
                  <a:ext uri="{FF2B5EF4-FFF2-40B4-BE49-F238E27FC236}">
                    <a16:creationId xmlns:a16="http://schemas.microsoft.com/office/drawing/2014/main" id="{2ADED14A-2744-0EE5-5121-517E76C7F408}"/>
                  </a:ext>
                </a:extLst>
              </p:cNvPr>
              <p:cNvSpPr txBox="1">
                <a:spLocks noRot="1" noChangeAspect="1" noMove="1" noResize="1" noEditPoints="1" noAdjustHandles="1" noChangeArrowheads="1" noChangeShapeType="1" noTextEdit="1"/>
              </p:cNvSpPr>
              <p:nvPr/>
            </p:nvSpPr>
            <p:spPr>
              <a:xfrm>
                <a:off x="2311400" y="2328331"/>
                <a:ext cx="7327900" cy="646331"/>
              </a:xfrm>
              <a:prstGeom prst="rect">
                <a:avLst/>
              </a:prstGeom>
              <a:blipFill>
                <a:blip r:embed="rId3"/>
                <a:stretch>
                  <a:fillRect l="-692" t="-13462" b="-34615"/>
                </a:stretch>
              </a:blipFill>
            </p:spPr>
            <p:txBody>
              <a:bodyPr/>
              <a:lstStyle/>
              <a:p>
                <a:r>
                  <a:rPr lang="en-US">
                    <a:noFill/>
                  </a:rPr>
                  <a:t> </a:t>
                </a:r>
              </a:p>
            </p:txBody>
          </p:sp>
        </mc:Fallback>
      </mc:AlternateContent>
    </p:spTree>
    <p:extLst>
      <p:ext uri="{BB962C8B-B14F-4D97-AF65-F5344CB8AC3E}">
        <p14:creationId xmlns:p14="http://schemas.microsoft.com/office/powerpoint/2010/main" val="257056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4B5E-3FE8-B1BE-D6BE-CCCD5FB0ADE1}"/>
              </a:ext>
            </a:extLst>
          </p:cNvPr>
          <p:cNvSpPr>
            <a:spLocks noGrp="1"/>
          </p:cNvSpPr>
          <p:nvPr>
            <p:ph type="title"/>
          </p:nvPr>
        </p:nvSpPr>
        <p:spPr>
          <a:xfrm>
            <a:off x="838200" y="2136767"/>
            <a:ext cx="10515600" cy="1170503"/>
          </a:xfrm>
        </p:spPr>
        <p:txBody>
          <a:bodyPr/>
          <a:lstStyle/>
          <a:p>
            <a:r>
              <a:rPr lang="en-US" dirty="0"/>
              <a:t>Does HCO</a:t>
            </a:r>
            <a:r>
              <a:rPr lang="en-US" baseline="-25000" dirty="0"/>
              <a:t>3</a:t>
            </a:r>
            <a:r>
              <a:rPr lang="en-US" baseline="30000" dirty="0"/>
              <a:t>-</a:t>
            </a:r>
            <a:r>
              <a:rPr lang="en-US" dirty="0"/>
              <a:t> work in acutely ill patients?</a:t>
            </a:r>
          </a:p>
        </p:txBody>
      </p:sp>
      <p:pic>
        <p:nvPicPr>
          <p:cNvPr id="5" name="Picture 4">
            <a:extLst>
              <a:ext uri="{FF2B5EF4-FFF2-40B4-BE49-F238E27FC236}">
                <a16:creationId xmlns:a16="http://schemas.microsoft.com/office/drawing/2014/main" id="{DEC73A1D-1281-C1CE-33D9-4E3E443BC2EB}"/>
              </a:ext>
            </a:extLst>
          </p:cNvPr>
          <p:cNvPicPr>
            <a:picLocks noChangeAspect="1"/>
          </p:cNvPicPr>
          <p:nvPr/>
        </p:nvPicPr>
        <p:blipFill>
          <a:blip r:embed="rId3"/>
          <a:stretch>
            <a:fillRect/>
          </a:stretch>
        </p:blipFill>
        <p:spPr>
          <a:xfrm>
            <a:off x="838200" y="3652330"/>
            <a:ext cx="4219015" cy="1442867"/>
          </a:xfrm>
          <a:prstGeom prst="rect">
            <a:avLst/>
          </a:prstGeom>
        </p:spPr>
      </p:pic>
      <p:sp>
        <p:nvSpPr>
          <p:cNvPr id="8" name="Rounded Rectangle 7">
            <a:extLst>
              <a:ext uri="{FF2B5EF4-FFF2-40B4-BE49-F238E27FC236}">
                <a16:creationId xmlns:a16="http://schemas.microsoft.com/office/drawing/2014/main" id="{696A7D9F-9311-9F6B-B144-616F871B25BD}"/>
              </a:ext>
            </a:extLst>
          </p:cNvPr>
          <p:cNvSpPr/>
          <p:nvPr/>
        </p:nvSpPr>
        <p:spPr>
          <a:xfrm>
            <a:off x="5943600" y="3538030"/>
            <a:ext cx="5448300" cy="15688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De-identified, patient-level data</a:t>
            </a:r>
          </a:p>
          <a:p>
            <a:pPr marL="285750" indent="-285750">
              <a:buFont typeface="Arial" panose="020B0604020202020204" pitchFamily="34" charset="0"/>
              <a:buChar char="•"/>
            </a:pPr>
            <a:r>
              <a:rPr lang="en-US" dirty="0"/>
              <a:t>Federated Health Record Data</a:t>
            </a:r>
          </a:p>
          <a:p>
            <a:pPr marL="285750" indent="-285750">
              <a:buFont typeface="Arial" panose="020B0604020202020204" pitchFamily="34" charset="0"/>
              <a:buChar char="•"/>
            </a:pPr>
            <a:r>
              <a:rPr lang="en-US" dirty="0"/>
              <a:t>80 US Healthcare Orgs (mostly AMCs)</a:t>
            </a:r>
          </a:p>
          <a:p>
            <a:pPr marL="285750" indent="-285750">
              <a:buFont typeface="Arial" panose="020B0604020202020204" pitchFamily="34" charset="0"/>
              <a:buChar char="•"/>
            </a:pPr>
            <a:r>
              <a:rPr lang="en-US" dirty="0"/>
              <a:t>Allegedly, reconciled inter-institution linkage </a:t>
            </a:r>
          </a:p>
          <a:p>
            <a:pPr marL="285750" indent="-285750">
              <a:buFont typeface="Arial" panose="020B0604020202020204" pitchFamily="34" charset="0"/>
              <a:buChar char="•"/>
            </a:pPr>
            <a:r>
              <a:rPr lang="en-US" b="1" dirty="0"/>
              <a:t>NOT</a:t>
            </a:r>
            <a:r>
              <a:rPr lang="en-US" dirty="0"/>
              <a:t> able to identify the source institution</a:t>
            </a:r>
          </a:p>
        </p:txBody>
      </p:sp>
      <p:sp>
        <p:nvSpPr>
          <p:cNvPr id="19" name="Content Placeholder 18">
            <a:extLst>
              <a:ext uri="{FF2B5EF4-FFF2-40B4-BE49-F238E27FC236}">
                <a16:creationId xmlns:a16="http://schemas.microsoft.com/office/drawing/2014/main" id="{1BB7B599-5ED9-AA8A-47A2-55BF234F6C50}"/>
              </a:ext>
            </a:extLst>
          </p:cNvPr>
          <p:cNvSpPr>
            <a:spLocks noGrp="1"/>
          </p:cNvSpPr>
          <p:nvPr>
            <p:ph idx="1"/>
          </p:nvPr>
        </p:nvSpPr>
        <p:spPr>
          <a:xfrm>
            <a:off x="838200" y="991451"/>
            <a:ext cx="10515600" cy="888149"/>
          </a:xfrm>
        </p:spPr>
        <p:txBody>
          <a:bodyPr>
            <a:normAutofit fontScale="92500" lnSpcReduction="10000"/>
          </a:bodyPr>
          <a:lstStyle/>
          <a:p>
            <a:pPr marL="0" indent="0">
              <a:buNone/>
            </a:pPr>
            <a:r>
              <a:rPr lang="en-US" dirty="0"/>
              <a:t>Proof of concept: HCO</a:t>
            </a:r>
            <a:r>
              <a:rPr lang="en-US" baseline="-25000" dirty="0"/>
              <a:t>3</a:t>
            </a:r>
            <a:r>
              <a:rPr lang="en-US" baseline="30000" dirty="0"/>
              <a:t>-</a:t>
            </a:r>
            <a:r>
              <a:rPr lang="en-US" dirty="0"/>
              <a:t> works in stable outpatients</a:t>
            </a:r>
          </a:p>
          <a:p>
            <a:pPr marL="0" indent="0">
              <a:buNone/>
            </a:pPr>
            <a:r>
              <a:rPr lang="en-US" dirty="0"/>
              <a:t>But, </a:t>
            </a:r>
          </a:p>
        </p:txBody>
      </p:sp>
    </p:spTree>
    <p:extLst>
      <p:ext uri="{BB962C8B-B14F-4D97-AF65-F5344CB8AC3E}">
        <p14:creationId xmlns:p14="http://schemas.microsoft.com/office/powerpoint/2010/main" val="182035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AF14-F7E2-02B3-D0B5-22C3CCB1CB56}"/>
              </a:ext>
            </a:extLst>
          </p:cNvPr>
          <p:cNvSpPr>
            <a:spLocks noGrp="1"/>
          </p:cNvSpPr>
          <p:nvPr>
            <p:ph type="title"/>
          </p:nvPr>
        </p:nvSpPr>
        <p:spPr/>
        <p:txBody>
          <a:bodyPr/>
          <a:lstStyle/>
          <a:p>
            <a:r>
              <a:rPr lang="en-US" dirty="0"/>
              <a:t>Spectrum bias (effect)</a:t>
            </a:r>
          </a:p>
        </p:txBody>
      </p:sp>
      <p:sp>
        <p:nvSpPr>
          <p:cNvPr id="3" name="Content Placeholder 2">
            <a:extLst>
              <a:ext uri="{FF2B5EF4-FFF2-40B4-BE49-F238E27FC236}">
                <a16:creationId xmlns:a16="http://schemas.microsoft.com/office/drawing/2014/main" id="{6D3BBEC8-AF1C-EE41-03BC-960E57E44840}"/>
              </a:ext>
            </a:extLst>
          </p:cNvPr>
          <p:cNvSpPr>
            <a:spLocks noGrp="1"/>
          </p:cNvSpPr>
          <p:nvPr>
            <p:ph idx="1"/>
          </p:nvPr>
        </p:nvSpPr>
        <p:spPr>
          <a:xfrm>
            <a:off x="428625" y="5505692"/>
            <a:ext cx="5372100" cy="4351338"/>
          </a:xfrm>
        </p:spPr>
        <p:txBody>
          <a:bodyPr>
            <a:normAutofit/>
          </a:bodyPr>
          <a:lstStyle/>
          <a:p>
            <a:r>
              <a:rPr lang="en-US" sz="2000" dirty="0"/>
              <a:t>Se = “Correct </a:t>
            </a:r>
            <a:r>
              <a:rPr lang="en-US" sz="2000" u="sng" dirty="0"/>
              <a:t>in people with the disease”</a:t>
            </a:r>
          </a:p>
          <a:p>
            <a:r>
              <a:rPr lang="en-US" sz="2000" dirty="0" err="1"/>
              <a:t>Sp</a:t>
            </a:r>
            <a:r>
              <a:rPr lang="en-US" sz="2000" dirty="0"/>
              <a:t> = “Correct </a:t>
            </a:r>
            <a:r>
              <a:rPr lang="en-US" sz="2000" u="sng" dirty="0"/>
              <a:t>in people without the disease”</a:t>
            </a:r>
          </a:p>
        </p:txBody>
      </p:sp>
      <p:sp>
        <p:nvSpPr>
          <p:cNvPr id="4" name="Content Placeholder 3">
            <a:extLst>
              <a:ext uri="{FF2B5EF4-FFF2-40B4-BE49-F238E27FC236}">
                <a16:creationId xmlns:a16="http://schemas.microsoft.com/office/drawing/2014/main" id="{48186839-2338-4677-EC40-C4E49DF34016}"/>
              </a:ext>
            </a:extLst>
          </p:cNvPr>
          <p:cNvSpPr txBox="1">
            <a:spLocks/>
          </p:cNvSpPr>
          <p:nvPr/>
        </p:nvSpPr>
        <p:spPr>
          <a:xfrm>
            <a:off x="5484474" y="1893888"/>
            <a:ext cx="65913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Target population: </a:t>
            </a:r>
            <a:r>
              <a:rPr lang="en-US" dirty="0"/>
              <a:t>patients whom a clinician should consider hypercapnia.</a:t>
            </a:r>
          </a:p>
          <a:p>
            <a:pPr marL="0" indent="0">
              <a:buNone/>
            </a:pPr>
            <a:endParaRPr lang="en-US" dirty="0"/>
          </a:p>
          <a:p>
            <a:r>
              <a:rPr lang="en-US" b="1" dirty="0"/>
              <a:t>Data source: </a:t>
            </a:r>
            <a:r>
              <a:rPr lang="en-US" dirty="0"/>
              <a:t>all encounters in </a:t>
            </a:r>
            <a:r>
              <a:rPr lang="en-US" dirty="0" err="1"/>
              <a:t>TriNetX</a:t>
            </a:r>
            <a:r>
              <a:rPr lang="en-US" dirty="0"/>
              <a:t> research network during 2022 who met: </a:t>
            </a:r>
          </a:p>
          <a:p>
            <a:pPr lvl="1"/>
            <a:r>
              <a:rPr lang="en-US" dirty="0"/>
              <a:t>Predisposing condition: COPD, CHF, Obesity…</a:t>
            </a:r>
          </a:p>
          <a:p>
            <a:pPr lvl="1"/>
            <a:r>
              <a:rPr lang="en-US" dirty="0"/>
              <a:t>Diagnostic Testing Sent: VBG, ABG </a:t>
            </a:r>
          </a:p>
          <a:p>
            <a:pPr lvl="1"/>
            <a:r>
              <a:rPr lang="en-US" dirty="0"/>
              <a:t>Related Diagnosis: Other Resp Failure</a:t>
            </a:r>
          </a:p>
          <a:p>
            <a:pPr lvl="1"/>
            <a:r>
              <a:rPr lang="en-US" dirty="0"/>
              <a:t>Related Management: Vent. Support</a:t>
            </a:r>
          </a:p>
          <a:p>
            <a:pPr lvl="1"/>
            <a:r>
              <a:rPr lang="en-US" u="sng" dirty="0"/>
              <a:t>No</a:t>
            </a:r>
            <a:r>
              <a:rPr lang="en-US" dirty="0"/>
              <a:t> HCO</a:t>
            </a:r>
            <a:r>
              <a:rPr lang="en-US" baseline="-25000" dirty="0"/>
              <a:t>3</a:t>
            </a:r>
            <a:r>
              <a:rPr lang="en-US" baseline="30000" dirty="0"/>
              <a:t>-</a:t>
            </a:r>
            <a:r>
              <a:rPr lang="en-US" dirty="0"/>
              <a:t> criteria (incorporation bias)</a:t>
            </a:r>
          </a:p>
          <a:p>
            <a:endParaRPr lang="en-US" dirty="0"/>
          </a:p>
          <a:p>
            <a:r>
              <a:rPr lang="en-US" dirty="0"/>
              <a:t>Inpatient, Outpatient, Emergency Visits</a:t>
            </a:r>
          </a:p>
          <a:p>
            <a:r>
              <a:rPr lang="en-US" dirty="0"/>
              <a:t>1</a:t>
            </a:r>
            <a:r>
              <a:rPr lang="en-US" baseline="30000" dirty="0"/>
              <a:t>st</a:t>
            </a:r>
            <a:r>
              <a:rPr lang="en-US" dirty="0"/>
              <a:t> encounter meeting each criteria</a:t>
            </a:r>
          </a:p>
        </p:txBody>
      </p:sp>
      <p:grpSp>
        <p:nvGrpSpPr>
          <p:cNvPr id="7" name="Group 6">
            <a:extLst>
              <a:ext uri="{FF2B5EF4-FFF2-40B4-BE49-F238E27FC236}">
                <a16:creationId xmlns:a16="http://schemas.microsoft.com/office/drawing/2014/main" id="{DEC32E46-65C1-CA62-A09B-95FF10240A75}"/>
              </a:ext>
            </a:extLst>
          </p:cNvPr>
          <p:cNvGrpSpPr/>
          <p:nvPr/>
        </p:nvGrpSpPr>
        <p:grpSpPr>
          <a:xfrm>
            <a:off x="1118075" y="1785882"/>
            <a:ext cx="3459799" cy="3286235"/>
            <a:chOff x="1291230" y="3450191"/>
            <a:chExt cx="3459799" cy="3286235"/>
          </a:xfrm>
        </p:grpSpPr>
        <p:pic>
          <p:nvPicPr>
            <p:cNvPr id="5" name="Picture 4">
              <a:extLst>
                <a:ext uri="{FF2B5EF4-FFF2-40B4-BE49-F238E27FC236}">
                  <a16:creationId xmlns:a16="http://schemas.microsoft.com/office/drawing/2014/main" id="{4D0A3B1B-B048-4AD1-B6DE-3ADCBB53D1D9}"/>
                </a:ext>
              </a:extLst>
            </p:cNvPr>
            <p:cNvPicPr>
              <a:picLocks noChangeAspect="1"/>
            </p:cNvPicPr>
            <p:nvPr/>
          </p:nvPicPr>
          <p:blipFill rotWithShape="1">
            <a:blip r:embed="rId3"/>
            <a:srcRect l="13678" b="4671"/>
            <a:stretch/>
          </p:blipFill>
          <p:spPr>
            <a:xfrm>
              <a:off x="1291230" y="3450191"/>
              <a:ext cx="3459799" cy="3286235"/>
            </a:xfrm>
            <a:prstGeom prst="rect">
              <a:avLst/>
            </a:prstGeom>
          </p:spPr>
        </p:pic>
        <p:sp>
          <p:nvSpPr>
            <p:cNvPr id="6" name="Rectangle 5">
              <a:extLst>
                <a:ext uri="{FF2B5EF4-FFF2-40B4-BE49-F238E27FC236}">
                  <a16:creationId xmlns:a16="http://schemas.microsoft.com/office/drawing/2014/main" id="{14AD992B-6838-B303-D51B-2452BD062550}"/>
                </a:ext>
              </a:extLst>
            </p:cNvPr>
            <p:cNvSpPr/>
            <p:nvPr/>
          </p:nvSpPr>
          <p:spPr>
            <a:xfrm>
              <a:off x="3700463" y="4886326"/>
              <a:ext cx="800100" cy="20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0952F087-10FF-5D6E-6BB2-346599857790}"/>
              </a:ext>
            </a:extLst>
          </p:cNvPr>
          <p:cNvPicPr>
            <a:picLocks noChangeAspect="1"/>
          </p:cNvPicPr>
          <p:nvPr/>
        </p:nvPicPr>
        <p:blipFill>
          <a:blip r:embed="rId4"/>
          <a:stretch>
            <a:fillRect/>
          </a:stretch>
        </p:blipFill>
        <p:spPr>
          <a:xfrm>
            <a:off x="9711956" y="437328"/>
            <a:ext cx="1017588" cy="1017588"/>
          </a:xfrm>
          <a:prstGeom prst="rect">
            <a:avLst/>
          </a:prstGeom>
        </p:spPr>
      </p:pic>
      <p:sp>
        <p:nvSpPr>
          <p:cNvPr id="14" name="TextBox 13">
            <a:extLst>
              <a:ext uri="{FF2B5EF4-FFF2-40B4-BE49-F238E27FC236}">
                <a16:creationId xmlns:a16="http://schemas.microsoft.com/office/drawing/2014/main" id="{1889CFCC-8F67-33EB-A9D9-5A1767BCA652}"/>
              </a:ext>
            </a:extLst>
          </p:cNvPr>
          <p:cNvSpPr txBox="1"/>
          <p:nvPr/>
        </p:nvSpPr>
        <p:spPr>
          <a:xfrm>
            <a:off x="7454958" y="658574"/>
            <a:ext cx="2650331" cy="646331"/>
          </a:xfrm>
          <a:prstGeom prst="rect">
            <a:avLst/>
          </a:prstGeom>
          <a:noFill/>
        </p:spPr>
        <p:txBody>
          <a:bodyPr wrap="square">
            <a:spAutoFit/>
          </a:bodyPr>
          <a:lstStyle/>
          <a:p>
            <a:r>
              <a:rPr lang="en-US" dirty="0"/>
              <a:t>Spectrum Bias</a:t>
            </a:r>
          </a:p>
          <a:p>
            <a:r>
              <a:rPr lang="en-US" dirty="0"/>
              <a:t>BMJ 2016;353:i3139</a:t>
            </a:r>
          </a:p>
        </p:txBody>
      </p:sp>
    </p:spTree>
    <p:extLst>
      <p:ext uri="{BB962C8B-B14F-4D97-AF65-F5344CB8AC3E}">
        <p14:creationId xmlns:p14="http://schemas.microsoft.com/office/powerpoint/2010/main" val="902119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A6B5952-2DC0-A942-828F-90B6080F6505}">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37954</TotalTime>
  <Words>9257</Words>
  <Application>Microsoft Macintosh PowerPoint</Application>
  <PresentationFormat>Widescreen</PresentationFormat>
  <Paragraphs>1007</Paragraphs>
  <Slides>42</Slides>
  <Notes>40</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Calendas Plus</vt:lpstr>
      <vt:lpstr>Calibri</vt:lpstr>
      <vt:lpstr>Calibri (Body)</vt:lpstr>
      <vt:lpstr>Calibri Light</vt:lpstr>
      <vt:lpstr>Cambria Math</vt:lpstr>
      <vt:lpstr>Helvetica</vt:lpstr>
      <vt:lpstr>Helvetica Neue</vt:lpstr>
      <vt:lpstr>Times New Roman</vt:lpstr>
      <vt:lpstr>Wingdings</vt:lpstr>
      <vt:lpstr>Office Theme</vt:lpstr>
      <vt:lpstr>Better Recognition of Patients with Hypercapnic Respiratory Failure </vt:lpstr>
      <vt:lpstr>Overview</vt:lpstr>
      <vt:lpstr>What is Hypercapnic Respiratory Failure?</vt:lpstr>
      <vt:lpstr>Hypercapnia is common, likely becoming more so, and is associated with substantial morbidity </vt:lpstr>
      <vt:lpstr>Patients with hypercapnia are identified unreliably and late in their illness</vt:lpstr>
      <vt:lpstr>Surrogate Needed</vt:lpstr>
      <vt:lpstr>Role of HCO3- in Diagnosis of Hypercapnia</vt:lpstr>
      <vt:lpstr>Does HCO3- work in acutely ill patients?</vt:lpstr>
      <vt:lpstr>Spectrum bias (effect)</vt:lpstr>
      <vt:lpstr>Data Preprocessing</vt:lpstr>
      <vt:lpstr>Missing Data in Health Records</vt:lpstr>
      <vt:lpstr>Data Cleaning</vt:lpstr>
      <vt:lpstr>PowerPoint Presentation</vt:lpstr>
      <vt:lpstr>Statistical Analyses: </vt:lpstr>
      <vt:lpstr>Results: </vt:lpstr>
      <vt:lpstr>PowerPoint Presentation</vt:lpstr>
      <vt:lpstr>Results: </vt:lpstr>
      <vt:lpstr>Results: </vt:lpstr>
      <vt:lpstr>Unadjusted distribution: </vt:lpstr>
      <vt:lpstr>Does considering potassium help? </vt:lpstr>
      <vt:lpstr>What are interval likelihood ratios? </vt:lpstr>
      <vt:lpstr>Results: </vt:lpstr>
      <vt:lpstr>‘Biological’ Limitations:</vt:lpstr>
      <vt:lpstr>‘Data/Methods’ Limitations: </vt:lpstr>
      <vt:lpstr>Conclusions</vt:lpstr>
      <vt:lpstr>How do we make use of this? </vt:lpstr>
      <vt:lpstr>Description (of the data you have) → Prediction (in new, similar data)</vt:lpstr>
      <vt:lpstr>Least Absolute Shrinkage and Selection Operator (LASSO) Logistic Regression </vt:lpstr>
      <vt:lpstr>Preliminary Results</vt:lpstr>
      <vt:lpstr>Impact of Risk Stratifying for Hypercapnia</vt:lpstr>
      <vt:lpstr>K23: 5-yr </vt:lpstr>
      <vt:lpstr>Summary</vt:lpstr>
      <vt:lpstr>PowerPoint Presentation</vt:lpstr>
      <vt:lpstr>Aim 1: Incorporate Unstructured Data</vt:lpstr>
      <vt:lpstr>Aim 2: Prospectively Validate: UUH Inpatients</vt:lpstr>
      <vt:lpstr>Prior work:</vt:lpstr>
      <vt:lpstr>Aim 3: Estimate the potential impact</vt:lpstr>
      <vt:lpstr>Disease-based Paradigm Doesn’t Mirror Practice</vt:lpstr>
      <vt:lpstr>Hypothesis: We Can Identify Them &amp; It Would Help?*</vt:lpstr>
      <vt:lpstr>Evidence Islands</vt:lpstr>
      <vt:lpstr>Recognized Hypercapnia</vt:lpstr>
      <vt:lpstr>All Hypercapnia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CTSI Translational Research Trainee Symposium</dc:title>
  <dc:creator>BRIAN LOCKE</dc:creator>
  <cp:lastModifiedBy>Brian Locke</cp:lastModifiedBy>
  <cp:revision>48</cp:revision>
  <dcterms:created xsi:type="dcterms:W3CDTF">2023-10-25T15:39:49Z</dcterms:created>
  <dcterms:modified xsi:type="dcterms:W3CDTF">2024-06-24T23:54:43Z</dcterms:modified>
</cp:coreProperties>
</file>